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84" r:id="rId2"/>
    <p:sldMasterId id="2147483661" r:id="rId3"/>
    <p:sldMasterId id="2147483663" r:id="rId4"/>
    <p:sldMasterId id="2147483665" r:id="rId5"/>
    <p:sldMasterId id="2147483667" r:id="rId6"/>
    <p:sldMasterId id="2147483686" r:id="rId7"/>
  </p:sldMasterIdLst>
  <p:notesMasterIdLst>
    <p:notesMasterId r:id="rId20"/>
  </p:notesMasterIdLst>
  <p:handoutMasterIdLst>
    <p:handoutMasterId r:id="rId21"/>
  </p:handoutMasterIdLst>
  <p:sldIdLst>
    <p:sldId id="256" r:id="rId8"/>
    <p:sldId id="261" r:id="rId9"/>
    <p:sldId id="257" r:id="rId10"/>
    <p:sldId id="258" r:id="rId11"/>
    <p:sldId id="263" r:id="rId12"/>
    <p:sldId id="264" r:id="rId13"/>
    <p:sldId id="259" r:id="rId14"/>
    <p:sldId id="265" r:id="rId15"/>
    <p:sldId id="266" r:id="rId16"/>
    <p:sldId id="267" r:id="rId17"/>
    <p:sldId id="260" r:id="rId18"/>
    <p:sldId id="262"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2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9"/>
    <p:restoredTop sz="73970"/>
  </p:normalViewPr>
  <p:slideViewPr>
    <p:cSldViewPr snapToGrid="0" snapToObjects="1">
      <p:cViewPr varScale="1">
        <p:scale>
          <a:sx n="92" d="100"/>
          <a:sy n="92" d="100"/>
        </p:scale>
        <p:origin x="1496" y="176"/>
      </p:cViewPr>
      <p:guideLst>
        <p:guide pos="4520"/>
        <p:guide orient="horz" pos="2160"/>
      </p:guideLst>
    </p:cSldViewPr>
  </p:slideViewPr>
  <p:notesTextViewPr>
    <p:cViewPr>
      <p:scale>
        <a:sx n="130" d="100"/>
        <a:sy n="130" d="100"/>
      </p:scale>
      <p:origin x="0" y="0"/>
    </p:cViewPr>
  </p:notesTextViewPr>
  <p:notesViewPr>
    <p:cSldViewPr snapToGrid="0" snapToObjects="1">
      <p:cViewPr varScale="1">
        <p:scale>
          <a:sx n="96" d="100"/>
          <a:sy n="96" d="100"/>
        </p:scale>
        <p:origin x="248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2A35D53-822C-C44E-9754-F81485DC40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325D831-27B0-4447-8153-22A3CEA9A9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BB602-263A-E14E-9CE7-856C71FA0682}" type="datetimeFigureOut">
              <a:rPr lang="es-ES" smtClean="0"/>
              <a:t>10/11/18</a:t>
            </a:fld>
            <a:endParaRPr lang="es-ES"/>
          </a:p>
        </p:txBody>
      </p:sp>
      <p:sp>
        <p:nvSpPr>
          <p:cNvPr id="4" name="Marcador de pie de página 3">
            <a:extLst>
              <a:ext uri="{FF2B5EF4-FFF2-40B4-BE49-F238E27FC236}">
                <a16:creationId xmlns:a16="http://schemas.microsoft.com/office/drawing/2014/main" id="{A7FA5149-480B-C440-8CAB-CBF84654D9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ED39343A-8312-5142-A9D8-A8EC070B60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D5731-028E-3C46-B864-E81798E82300}" type="slidenum">
              <a:rPr lang="es-ES" smtClean="0"/>
              <a:t>‹Nº›</a:t>
            </a:fld>
            <a:endParaRPr lang="es-ES"/>
          </a:p>
        </p:txBody>
      </p:sp>
    </p:spTree>
    <p:extLst>
      <p:ext uri="{BB962C8B-B14F-4D97-AF65-F5344CB8AC3E}">
        <p14:creationId xmlns:p14="http://schemas.microsoft.com/office/powerpoint/2010/main" val="572585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AF97-FB90-0D45-B5C1-E0CE75B00D34}" type="datetimeFigureOut">
              <a:rPr lang="es-ES" smtClean="0"/>
              <a:t>10/11/18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4288-3739-E649-A236-466707A14836}" type="slidenum">
              <a:rPr lang="es-ES" smtClean="0"/>
              <a:t>‹Nº›</a:t>
            </a:fld>
            <a:endParaRPr lang="es-ES"/>
          </a:p>
        </p:txBody>
      </p:sp>
    </p:spTree>
    <p:extLst>
      <p:ext uri="{BB962C8B-B14F-4D97-AF65-F5344CB8AC3E}">
        <p14:creationId xmlns:p14="http://schemas.microsoft.com/office/powerpoint/2010/main" val="38322486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2</a:t>
            </a:fld>
            <a:endParaRPr lang="es-ES"/>
          </a:p>
        </p:txBody>
      </p:sp>
    </p:spTree>
    <p:extLst>
      <p:ext uri="{BB962C8B-B14F-4D97-AF65-F5344CB8AC3E}">
        <p14:creationId xmlns:p14="http://schemas.microsoft.com/office/powerpoint/2010/main" val="890670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11</a:t>
            </a:fld>
            <a:endParaRPr lang="es-ES"/>
          </a:p>
        </p:txBody>
      </p:sp>
    </p:spTree>
    <p:extLst>
      <p:ext uri="{BB962C8B-B14F-4D97-AF65-F5344CB8AC3E}">
        <p14:creationId xmlns:p14="http://schemas.microsoft.com/office/powerpoint/2010/main" val="356660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3</a:t>
            </a:fld>
            <a:endParaRPr lang="es-ES"/>
          </a:p>
        </p:txBody>
      </p:sp>
    </p:spTree>
    <p:extLst>
      <p:ext uri="{BB962C8B-B14F-4D97-AF65-F5344CB8AC3E}">
        <p14:creationId xmlns:p14="http://schemas.microsoft.com/office/powerpoint/2010/main" val="250346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4</a:t>
            </a:fld>
            <a:endParaRPr lang="es-ES"/>
          </a:p>
        </p:txBody>
      </p:sp>
    </p:spTree>
    <p:extLst>
      <p:ext uri="{BB962C8B-B14F-4D97-AF65-F5344CB8AC3E}">
        <p14:creationId xmlns:p14="http://schemas.microsoft.com/office/powerpoint/2010/main" val="378919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5</a:t>
            </a:fld>
            <a:endParaRPr lang="es-ES"/>
          </a:p>
        </p:txBody>
      </p:sp>
    </p:spTree>
    <p:extLst>
      <p:ext uri="{BB962C8B-B14F-4D97-AF65-F5344CB8AC3E}">
        <p14:creationId xmlns:p14="http://schemas.microsoft.com/office/powerpoint/2010/main" val="11466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6</a:t>
            </a:fld>
            <a:endParaRPr lang="es-ES"/>
          </a:p>
        </p:txBody>
      </p:sp>
    </p:spTree>
    <p:extLst>
      <p:ext uri="{BB962C8B-B14F-4D97-AF65-F5344CB8AC3E}">
        <p14:creationId xmlns:p14="http://schemas.microsoft.com/office/powerpoint/2010/main" val="39393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7</a:t>
            </a:fld>
            <a:endParaRPr lang="es-ES"/>
          </a:p>
        </p:txBody>
      </p:sp>
    </p:spTree>
    <p:extLst>
      <p:ext uri="{BB962C8B-B14F-4D97-AF65-F5344CB8AC3E}">
        <p14:creationId xmlns:p14="http://schemas.microsoft.com/office/powerpoint/2010/main" val="1863438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8</a:t>
            </a:fld>
            <a:endParaRPr lang="es-ES"/>
          </a:p>
        </p:txBody>
      </p:sp>
    </p:spTree>
    <p:extLst>
      <p:ext uri="{BB962C8B-B14F-4D97-AF65-F5344CB8AC3E}">
        <p14:creationId xmlns:p14="http://schemas.microsoft.com/office/powerpoint/2010/main" val="101261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9</a:t>
            </a:fld>
            <a:endParaRPr lang="es-ES"/>
          </a:p>
        </p:txBody>
      </p:sp>
    </p:spTree>
    <p:extLst>
      <p:ext uri="{BB962C8B-B14F-4D97-AF65-F5344CB8AC3E}">
        <p14:creationId xmlns:p14="http://schemas.microsoft.com/office/powerpoint/2010/main" val="332946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10</a:t>
            </a:fld>
            <a:endParaRPr lang="es-ES"/>
          </a:p>
        </p:txBody>
      </p:sp>
    </p:spTree>
    <p:extLst>
      <p:ext uri="{BB962C8B-B14F-4D97-AF65-F5344CB8AC3E}">
        <p14:creationId xmlns:p14="http://schemas.microsoft.com/office/powerpoint/2010/main" val="3283888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88021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800" b="1">
                <a:latin typeface="+mj-lt"/>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84711B90-BE13-9F48-9D84-7B86014EF028}"/>
              </a:ext>
            </a:extLst>
          </p:cNvPr>
          <p:cNvSpPr>
            <a:spLocks noGrp="1"/>
          </p:cNvSpPr>
          <p:nvPr>
            <p:ph idx="1"/>
          </p:nvPr>
        </p:nvSpPr>
        <p:spPr>
          <a:xfrm>
            <a:off x="2658791" y="987425"/>
            <a:ext cx="9073133" cy="5223594"/>
          </a:xfrm>
          <a:prstGeom prst="rect">
            <a:avLst/>
          </a:prstGeom>
        </p:spPr>
        <p:txBody>
          <a:bodyPr/>
          <a:lstStyle>
            <a:lvl1pPr marL="0" indent="0">
              <a:buNone/>
              <a:defRPr sz="1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pie de página 3">
            <a:extLst>
              <a:ext uri="{FF2B5EF4-FFF2-40B4-BE49-F238E27FC236}">
                <a16:creationId xmlns:a16="http://schemas.microsoft.com/office/drawing/2014/main" id="{D04B9181-4C4B-B641-8069-9619CFB69CC2}"/>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218679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800" b="1">
                <a:latin typeface="+mj-lt"/>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94ABF906-0731-8A42-BF22-EC2F8BB0799A}"/>
              </a:ext>
            </a:extLst>
          </p:cNvPr>
          <p:cNvSpPr>
            <a:spLocks noGrp="1"/>
          </p:cNvSpPr>
          <p:nvPr>
            <p:ph idx="1"/>
          </p:nvPr>
        </p:nvSpPr>
        <p:spPr>
          <a:xfrm>
            <a:off x="2658791" y="987425"/>
            <a:ext cx="9073133" cy="5223594"/>
          </a:xfrm>
          <a:prstGeom prst="rect">
            <a:avLst/>
          </a:prstGeom>
        </p:spPr>
        <p:txBody>
          <a:bodyPr/>
          <a:lstStyle>
            <a:lvl1pPr marL="0" indent="0">
              <a:buNone/>
              <a:defRPr sz="1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pie de página 3">
            <a:extLst>
              <a:ext uri="{FF2B5EF4-FFF2-40B4-BE49-F238E27FC236}">
                <a16:creationId xmlns:a16="http://schemas.microsoft.com/office/drawing/2014/main" id="{500ECFC1-7111-BA43-8F9E-3A325382C651}"/>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373114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800" b="1">
                <a:latin typeface="+mj-lt"/>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AB744C23-DC61-F84F-B994-B18A92EF6E76}"/>
              </a:ext>
            </a:extLst>
          </p:cNvPr>
          <p:cNvSpPr>
            <a:spLocks noGrp="1"/>
          </p:cNvSpPr>
          <p:nvPr>
            <p:ph idx="1"/>
          </p:nvPr>
        </p:nvSpPr>
        <p:spPr>
          <a:xfrm>
            <a:off x="2658791" y="987425"/>
            <a:ext cx="9073133" cy="5223594"/>
          </a:xfrm>
          <a:prstGeom prst="rect">
            <a:avLst/>
          </a:prstGeom>
        </p:spPr>
        <p:txBody>
          <a:bodyPr/>
          <a:lstStyle>
            <a:lvl1pPr marL="0" indent="0">
              <a:buNone/>
              <a:defRPr sz="1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pie de página 3">
            <a:extLst>
              <a:ext uri="{FF2B5EF4-FFF2-40B4-BE49-F238E27FC236}">
                <a16:creationId xmlns:a16="http://schemas.microsoft.com/office/drawing/2014/main" id="{94D78D5F-3DA2-0F4D-91FB-8441A0FD795F}"/>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339684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800" b="1">
                <a:latin typeface="+mj-lt"/>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943F09A2-C7E9-9D49-A153-540EC3155E89}"/>
              </a:ext>
            </a:extLst>
          </p:cNvPr>
          <p:cNvSpPr>
            <a:spLocks noGrp="1"/>
          </p:cNvSpPr>
          <p:nvPr>
            <p:ph idx="1"/>
          </p:nvPr>
        </p:nvSpPr>
        <p:spPr>
          <a:xfrm>
            <a:off x="2658791" y="987425"/>
            <a:ext cx="9073133" cy="5223594"/>
          </a:xfrm>
          <a:prstGeom prst="rect">
            <a:avLst/>
          </a:prstGeom>
        </p:spPr>
        <p:txBody>
          <a:bodyPr/>
          <a:lstStyle>
            <a:lvl1pPr marL="0" indent="0">
              <a:buNone/>
              <a:defRPr sz="1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pie de página 3">
            <a:extLst>
              <a:ext uri="{FF2B5EF4-FFF2-40B4-BE49-F238E27FC236}">
                <a16:creationId xmlns:a16="http://schemas.microsoft.com/office/drawing/2014/main" id="{3F9F2095-E91E-964C-A82E-AA3551323A9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206033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800" b="1">
                <a:latin typeface="+mj-lt"/>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F3E565D4-245F-3B44-9009-0E96A7FAA092}"/>
              </a:ext>
            </a:extLst>
          </p:cNvPr>
          <p:cNvSpPr>
            <a:spLocks noGrp="1"/>
          </p:cNvSpPr>
          <p:nvPr>
            <p:ph idx="1"/>
          </p:nvPr>
        </p:nvSpPr>
        <p:spPr>
          <a:xfrm>
            <a:off x="2658791" y="987425"/>
            <a:ext cx="9073133" cy="5223594"/>
          </a:xfrm>
          <a:prstGeom prst="rect">
            <a:avLst/>
          </a:prstGeom>
        </p:spPr>
        <p:txBody>
          <a:bodyPr/>
          <a:lstStyle>
            <a:lvl1pPr marL="0" indent="0">
              <a:buNone/>
              <a:defRPr sz="1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pie de página 3">
            <a:extLst>
              <a:ext uri="{FF2B5EF4-FFF2-40B4-BE49-F238E27FC236}">
                <a16:creationId xmlns:a16="http://schemas.microsoft.com/office/drawing/2014/main" id="{637774DF-D82C-0F44-9A34-F38502A0B0E6}"/>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58658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solidFill>
                  <a:schemeClr val="bg1"/>
                </a:solidFill>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0701448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6.xml"/></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8.xml"/></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rgbClr val="F5731F"/>
            </a:solidFill>
          </a:ln>
        </p:spPr>
        <p:style>
          <a:lnRef idx="1">
            <a:schemeClr val="accent1"/>
          </a:lnRef>
          <a:fillRef idx="0">
            <a:schemeClr val="accent1"/>
          </a:fillRef>
          <a:effectRef idx="0">
            <a:schemeClr val="accent1"/>
          </a:effectRef>
          <a:fontRef idx="minor">
            <a:schemeClr val="tx1"/>
          </a:fontRef>
        </p:style>
      </p:cxnSp>
      <p:pic>
        <p:nvPicPr>
          <p:cNvPr id="30" name="Imagen 29">
            <a:extLst>
              <a:ext uri="{FF2B5EF4-FFF2-40B4-BE49-F238E27FC236}">
                <a16:creationId xmlns:a16="http://schemas.microsoft.com/office/drawing/2014/main" id="{12E713A8-EF22-4B41-AF40-B0CDCD998C4B}"/>
              </a:ext>
            </a:extLst>
          </p:cNvPr>
          <p:cNvPicPr>
            <a:picLocks noChangeAspect="1"/>
          </p:cNvPicPr>
          <p:nvPr userDrawn="1"/>
        </p:nvPicPr>
        <p:blipFill>
          <a:blip r:embed="rId3"/>
          <a:stretch>
            <a:fillRect/>
          </a:stretch>
        </p:blipFill>
        <p:spPr>
          <a:xfrm>
            <a:off x="305219" y="2569637"/>
            <a:ext cx="1825085" cy="1057633"/>
          </a:xfrm>
          <a:prstGeom prst="rect">
            <a:avLst/>
          </a:prstGeom>
        </p:spPr>
      </p:pic>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789433"/>
      </p:ext>
    </p:extLst>
  </p:cSld>
  <p:clrMap bg1="lt1" tx1="dk1" bg2="lt2" tx2="dk2" accent1="accent1" accent2="accent2" accent3="accent3" accent4="accent4" accent5="accent5" accent6="accent6" hlink="hlink" folHlink="folHlink"/>
  <p:sldLayoutIdLst>
    <p:sldLayoutId id="2147483670"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graphicFrame>
        <p:nvGraphicFramePr>
          <p:cNvPr id="2" name="Tabla 1">
            <a:extLst>
              <a:ext uri="{FF2B5EF4-FFF2-40B4-BE49-F238E27FC236}">
                <a16:creationId xmlns:a16="http://schemas.microsoft.com/office/drawing/2014/main" id="{DF87ED26-D114-F44B-93C6-A318D531A9F5}"/>
              </a:ext>
            </a:extLst>
          </p:cNvPr>
          <p:cNvGraphicFramePr>
            <a:graphicFrameLocks noGrp="1"/>
          </p:cNvGraphicFramePr>
          <p:nvPr userDrawn="1">
            <p:extLst>
              <p:ext uri="{D42A27DB-BD31-4B8C-83A1-F6EECF244321}">
                <p14:modId xmlns:p14="http://schemas.microsoft.com/office/powerpoint/2010/main" val="1484466106"/>
              </p:ext>
            </p:extLst>
          </p:nvPr>
        </p:nvGraphicFramePr>
        <p:xfrm>
          <a:off x="0" y="2515110"/>
          <a:ext cx="2447788" cy="2780280"/>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600" b="1" dirty="0">
                          <a:solidFill>
                            <a:schemeClr val="bg1"/>
                          </a:solidFill>
                          <a:latin typeface="+mn-lt"/>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Objetivos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Metodología</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Medidas y 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3374464"/>
                  </a:ext>
                </a:extLst>
              </a:tr>
            </a:tbl>
          </a:graphicData>
        </a:graphic>
      </p:graphicFrame>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271120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1" smtClean="0">
                <a:solidFill>
                  <a:schemeClr val="bg1"/>
                </a:solidFill>
                <a:latin typeface="+mn-lt"/>
              </a:rPr>
              <a:pPr algn="ctr"/>
              <a:t>‹Nº›</a:t>
            </a:fld>
            <a:endParaRPr lang="es-ES_tradnl" sz="1400" b="1" dirty="0">
              <a:solidFill>
                <a:schemeClr val="bg1"/>
              </a:solidFill>
              <a:latin typeface="+mn-lt"/>
            </a:endParaRPr>
          </a:p>
        </p:txBody>
      </p:sp>
      <p:pic>
        <p:nvPicPr>
          <p:cNvPr id="32" name="Imagen 31">
            <a:extLst>
              <a:ext uri="{FF2B5EF4-FFF2-40B4-BE49-F238E27FC236}">
                <a16:creationId xmlns:a16="http://schemas.microsoft.com/office/drawing/2014/main" id="{6C3259D9-D7AD-0B47-BF04-228EAE8ED86E}"/>
              </a:ext>
            </a:extLst>
          </p:cNvPr>
          <p:cNvPicPr>
            <a:picLocks noChangeAspect="1"/>
          </p:cNvPicPr>
          <p:nvPr userDrawn="1"/>
        </p:nvPicPr>
        <p:blipFill>
          <a:blip r:embed="rId5"/>
          <a:stretch>
            <a:fillRect/>
          </a:stretch>
        </p:blipFill>
        <p:spPr>
          <a:xfrm>
            <a:off x="437660" y="309707"/>
            <a:ext cx="1559306" cy="903614"/>
          </a:xfrm>
          <a:prstGeom prst="rect">
            <a:avLst/>
          </a:prstGeom>
        </p:spPr>
      </p:pic>
      <p:pic>
        <p:nvPicPr>
          <p:cNvPr id="35" name="Imagen 34">
            <a:extLst>
              <a:ext uri="{FF2B5EF4-FFF2-40B4-BE49-F238E27FC236}">
                <a16:creationId xmlns:a16="http://schemas.microsoft.com/office/drawing/2014/main" id="{6886F1CB-1180-7F4B-ADE4-9709098CD49A}"/>
              </a:ext>
            </a:extLst>
          </p:cNvPr>
          <p:cNvPicPr>
            <a:picLocks noChangeAspect="1"/>
          </p:cNvPicPr>
          <p:nvPr userDrawn="1"/>
        </p:nvPicPr>
        <p:blipFill>
          <a:blip r:embed="rId6"/>
          <a:stretch>
            <a:fillRect/>
          </a:stretch>
        </p:blipFill>
        <p:spPr>
          <a:xfrm>
            <a:off x="234334" y="6383973"/>
            <a:ext cx="1967583" cy="330782"/>
          </a:xfrm>
          <a:prstGeom prst="rect">
            <a:avLst/>
          </a:prstGeom>
        </p:spPr>
      </p:pic>
      <p:pic>
        <p:nvPicPr>
          <p:cNvPr id="37" name="Imagen 36">
            <a:extLst>
              <a:ext uri="{FF2B5EF4-FFF2-40B4-BE49-F238E27FC236}">
                <a16:creationId xmlns:a16="http://schemas.microsoft.com/office/drawing/2014/main" id="{F35C8206-FD78-B54B-B029-3EF04C6898BA}"/>
              </a:ext>
            </a:extLst>
          </p:cNvPr>
          <p:cNvPicPr>
            <a:picLocks noChangeAspect="1"/>
          </p:cNvPicPr>
          <p:nvPr userDrawn="1"/>
        </p:nvPicPr>
        <p:blipFill>
          <a:blip r:embed="rId7"/>
          <a:stretch>
            <a:fillRect/>
          </a:stretch>
        </p:blipFill>
        <p:spPr>
          <a:xfrm>
            <a:off x="636486" y="5864079"/>
            <a:ext cx="1161654" cy="423199"/>
          </a:xfrm>
          <a:prstGeom prst="rect">
            <a:avLst/>
          </a:prstGeom>
        </p:spPr>
      </p:pic>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4" name="Marcador de pie de página 3">
            <a:extLst>
              <a:ext uri="{FF2B5EF4-FFF2-40B4-BE49-F238E27FC236}">
                <a16:creationId xmlns:a16="http://schemas.microsoft.com/office/drawing/2014/main" id="{D0964E2D-F9AE-AA40-BA02-E7E8D2FB783C}"/>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a:solidFill>
                  <a:schemeClr val="bg1"/>
                </a:solidFill>
                <a:latin typeface="Arial" panose="020B0604020202020204" pitchFamily="34" charset="0"/>
                <a:cs typeface="Arial" panose="020B0604020202020204" pitchFamily="34" charset="0"/>
              </a:defRPr>
            </a:lvl1p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2066759790"/>
      </p:ext>
    </p:extLst>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28767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1" smtClean="0">
                <a:solidFill>
                  <a:schemeClr val="bg1"/>
                </a:solidFill>
                <a:latin typeface="+mn-lt"/>
              </a:rPr>
              <a:pPr algn="ctr"/>
              <a:t>‹Nº›</a:t>
            </a:fld>
            <a:endParaRPr lang="es-ES_tradnl" sz="1400" b="1" dirty="0">
              <a:solidFill>
                <a:schemeClr val="bg1"/>
              </a:solidFill>
              <a:latin typeface="+mn-lt"/>
            </a:endParaRPr>
          </a:p>
        </p:txBody>
      </p:sp>
      <p:pic>
        <p:nvPicPr>
          <p:cNvPr id="32" name="Imagen 31">
            <a:extLst>
              <a:ext uri="{FF2B5EF4-FFF2-40B4-BE49-F238E27FC236}">
                <a16:creationId xmlns:a16="http://schemas.microsoft.com/office/drawing/2014/main" id="{6C3259D9-D7AD-0B47-BF04-228EAE8ED86E}"/>
              </a:ext>
            </a:extLst>
          </p:cNvPr>
          <p:cNvPicPr>
            <a:picLocks noChangeAspect="1"/>
          </p:cNvPicPr>
          <p:nvPr userDrawn="1"/>
        </p:nvPicPr>
        <p:blipFill>
          <a:blip r:embed="rId5"/>
          <a:stretch>
            <a:fillRect/>
          </a:stretch>
        </p:blipFill>
        <p:spPr>
          <a:xfrm>
            <a:off x="437660" y="309707"/>
            <a:ext cx="1559306" cy="903614"/>
          </a:xfrm>
          <a:prstGeom prst="rect">
            <a:avLst/>
          </a:prstGeom>
        </p:spPr>
      </p:pic>
      <p:pic>
        <p:nvPicPr>
          <p:cNvPr id="35" name="Imagen 34">
            <a:extLst>
              <a:ext uri="{FF2B5EF4-FFF2-40B4-BE49-F238E27FC236}">
                <a16:creationId xmlns:a16="http://schemas.microsoft.com/office/drawing/2014/main" id="{6886F1CB-1180-7F4B-ADE4-9709098CD49A}"/>
              </a:ext>
            </a:extLst>
          </p:cNvPr>
          <p:cNvPicPr>
            <a:picLocks noChangeAspect="1"/>
          </p:cNvPicPr>
          <p:nvPr userDrawn="1"/>
        </p:nvPicPr>
        <p:blipFill>
          <a:blip r:embed="rId6"/>
          <a:stretch>
            <a:fillRect/>
          </a:stretch>
        </p:blipFill>
        <p:spPr>
          <a:xfrm>
            <a:off x="234334" y="6383973"/>
            <a:ext cx="1967583" cy="330782"/>
          </a:xfrm>
          <a:prstGeom prst="rect">
            <a:avLst/>
          </a:prstGeom>
        </p:spPr>
      </p:pic>
      <p:pic>
        <p:nvPicPr>
          <p:cNvPr id="37" name="Imagen 36">
            <a:extLst>
              <a:ext uri="{FF2B5EF4-FFF2-40B4-BE49-F238E27FC236}">
                <a16:creationId xmlns:a16="http://schemas.microsoft.com/office/drawing/2014/main" id="{F35C8206-FD78-B54B-B029-3EF04C6898BA}"/>
              </a:ext>
            </a:extLst>
          </p:cNvPr>
          <p:cNvPicPr>
            <a:picLocks noChangeAspect="1"/>
          </p:cNvPicPr>
          <p:nvPr userDrawn="1"/>
        </p:nvPicPr>
        <p:blipFill>
          <a:blip r:embed="rId7"/>
          <a:stretch>
            <a:fillRect/>
          </a:stretch>
        </p:blipFill>
        <p:spPr>
          <a:xfrm>
            <a:off x="636486" y="5864079"/>
            <a:ext cx="1161654" cy="423199"/>
          </a:xfrm>
          <a:prstGeom prst="rect">
            <a:avLst/>
          </a:prstGeom>
        </p:spPr>
      </p:pic>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8" name="Marcador de pie de página 3">
            <a:extLst>
              <a:ext uri="{FF2B5EF4-FFF2-40B4-BE49-F238E27FC236}">
                <a16:creationId xmlns:a16="http://schemas.microsoft.com/office/drawing/2014/main" id="{7EFF1222-6785-5849-8A65-F1A76D6349EE}"/>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a:solidFill>
                  <a:schemeClr val="bg1"/>
                </a:solidFill>
                <a:latin typeface="Arial" panose="020B0604020202020204" pitchFamily="34" charset="0"/>
                <a:cs typeface="Arial" panose="020B0604020202020204" pitchFamily="34" charset="0"/>
              </a:defRPr>
            </a:lvl1pPr>
          </a:lstStyle>
          <a:p>
            <a:r>
              <a:rPr lang="es-ES"/>
              <a:t>Campo directo (útil) / reverberado (perjudicial). Resultados experimentales frente a simulación en EASE. Plens y Guarinos. 2018</a:t>
            </a:r>
            <a:endParaRPr lang="es-ES" dirty="0"/>
          </a:p>
        </p:txBody>
      </p:sp>
      <p:graphicFrame>
        <p:nvGraphicFramePr>
          <p:cNvPr id="19" name="Tabla 18">
            <a:extLst>
              <a:ext uri="{FF2B5EF4-FFF2-40B4-BE49-F238E27FC236}">
                <a16:creationId xmlns:a16="http://schemas.microsoft.com/office/drawing/2014/main" id="{3225AFEB-7D15-404E-B766-6BDBE50F03A5}"/>
              </a:ext>
            </a:extLst>
          </p:cNvPr>
          <p:cNvGraphicFramePr>
            <a:graphicFrameLocks noGrp="1"/>
          </p:cNvGraphicFramePr>
          <p:nvPr userDrawn="1">
            <p:extLst>
              <p:ext uri="{D42A27DB-BD31-4B8C-83A1-F6EECF244321}">
                <p14:modId xmlns:p14="http://schemas.microsoft.com/office/powerpoint/2010/main" val="3580808975"/>
              </p:ext>
            </p:extLst>
          </p:nvPr>
        </p:nvGraphicFramePr>
        <p:xfrm>
          <a:off x="0" y="2515110"/>
          <a:ext cx="2447788" cy="2780280"/>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600" b="1" dirty="0">
                          <a:solidFill>
                            <a:schemeClr val="bg1">
                              <a:lumMod val="65000"/>
                            </a:schemeClr>
                          </a:solidFill>
                          <a:latin typeface="+mn-lt"/>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solidFill>
                          <a:latin typeface="+mn-lt"/>
                          <a:cs typeface="Arial" panose="020B0604020202020204" pitchFamily="34" charset="0"/>
                        </a:rPr>
                        <a:t>Objetivos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Metodología</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Medidas y 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3374464"/>
                  </a:ext>
                </a:extLst>
              </a:tr>
            </a:tbl>
          </a:graphicData>
        </a:graphic>
      </p:graphicFrame>
    </p:spTree>
    <p:extLst>
      <p:ext uri="{BB962C8B-B14F-4D97-AF65-F5344CB8AC3E}">
        <p14:creationId xmlns:p14="http://schemas.microsoft.com/office/powerpoint/2010/main" val="1404764218"/>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827645"/>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1" smtClean="0">
                <a:solidFill>
                  <a:schemeClr val="bg1"/>
                </a:solidFill>
                <a:latin typeface="+mn-lt"/>
              </a:rPr>
              <a:pPr algn="ctr"/>
              <a:t>‹Nº›</a:t>
            </a:fld>
            <a:endParaRPr lang="es-ES_tradnl" sz="1400" b="1" dirty="0">
              <a:solidFill>
                <a:schemeClr val="bg1"/>
              </a:solidFill>
              <a:latin typeface="+mn-lt"/>
            </a:endParaRPr>
          </a:p>
        </p:txBody>
      </p:sp>
      <p:pic>
        <p:nvPicPr>
          <p:cNvPr id="32" name="Imagen 31">
            <a:extLst>
              <a:ext uri="{FF2B5EF4-FFF2-40B4-BE49-F238E27FC236}">
                <a16:creationId xmlns:a16="http://schemas.microsoft.com/office/drawing/2014/main" id="{6C3259D9-D7AD-0B47-BF04-228EAE8ED86E}"/>
              </a:ext>
            </a:extLst>
          </p:cNvPr>
          <p:cNvPicPr>
            <a:picLocks noChangeAspect="1"/>
          </p:cNvPicPr>
          <p:nvPr userDrawn="1"/>
        </p:nvPicPr>
        <p:blipFill>
          <a:blip r:embed="rId5"/>
          <a:stretch>
            <a:fillRect/>
          </a:stretch>
        </p:blipFill>
        <p:spPr>
          <a:xfrm>
            <a:off x="437660" y="309707"/>
            <a:ext cx="1559306" cy="903614"/>
          </a:xfrm>
          <a:prstGeom prst="rect">
            <a:avLst/>
          </a:prstGeom>
        </p:spPr>
      </p:pic>
      <p:pic>
        <p:nvPicPr>
          <p:cNvPr id="35" name="Imagen 34">
            <a:extLst>
              <a:ext uri="{FF2B5EF4-FFF2-40B4-BE49-F238E27FC236}">
                <a16:creationId xmlns:a16="http://schemas.microsoft.com/office/drawing/2014/main" id="{6886F1CB-1180-7F4B-ADE4-9709098CD49A}"/>
              </a:ext>
            </a:extLst>
          </p:cNvPr>
          <p:cNvPicPr>
            <a:picLocks noChangeAspect="1"/>
          </p:cNvPicPr>
          <p:nvPr userDrawn="1"/>
        </p:nvPicPr>
        <p:blipFill>
          <a:blip r:embed="rId6"/>
          <a:stretch>
            <a:fillRect/>
          </a:stretch>
        </p:blipFill>
        <p:spPr>
          <a:xfrm>
            <a:off x="234334" y="6383973"/>
            <a:ext cx="1967583" cy="330782"/>
          </a:xfrm>
          <a:prstGeom prst="rect">
            <a:avLst/>
          </a:prstGeom>
        </p:spPr>
      </p:pic>
      <p:pic>
        <p:nvPicPr>
          <p:cNvPr id="37" name="Imagen 36">
            <a:extLst>
              <a:ext uri="{FF2B5EF4-FFF2-40B4-BE49-F238E27FC236}">
                <a16:creationId xmlns:a16="http://schemas.microsoft.com/office/drawing/2014/main" id="{F35C8206-FD78-B54B-B029-3EF04C6898BA}"/>
              </a:ext>
            </a:extLst>
          </p:cNvPr>
          <p:cNvPicPr>
            <a:picLocks noChangeAspect="1"/>
          </p:cNvPicPr>
          <p:nvPr userDrawn="1"/>
        </p:nvPicPr>
        <p:blipFill>
          <a:blip r:embed="rId7"/>
          <a:stretch>
            <a:fillRect/>
          </a:stretch>
        </p:blipFill>
        <p:spPr>
          <a:xfrm>
            <a:off x="636486" y="5864079"/>
            <a:ext cx="1161654" cy="423199"/>
          </a:xfrm>
          <a:prstGeom prst="rect">
            <a:avLst/>
          </a:prstGeom>
        </p:spPr>
      </p:pic>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3E85F0CC-4035-D245-A1CB-C6FE9D40CCBA}"/>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a:solidFill>
                  <a:schemeClr val="bg1"/>
                </a:solidFill>
                <a:latin typeface="Arial" panose="020B0604020202020204" pitchFamily="34" charset="0"/>
                <a:cs typeface="Arial" panose="020B0604020202020204" pitchFamily="34" charset="0"/>
              </a:defRPr>
            </a:lvl1pPr>
          </a:lstStyle>
          <a:p>
            <a:r>
              <a:rPr lang="es-ES"/>
              <a:t>Campo directo (útil) / reverberado (perjudicial). Resultados experimentales frente a simulación en EASE. Plens y Guarinos. 2018</a:t>
            </a:r>
            <a:endParaRPr lang="es-ES" dirty="0"/>
          </a:p>
        </p:txBody>
      </p:sp>
      <p:graphicFrame>
        <p:nvGraphicFramePr>
          <p:cNvPr id="19" name="Tabla 18">
            <a:extLst>
              <a:ext uri="{FF2B5EF4-FFF2-40B4-BE49-F238E27FC236}">
                <a16:creationId xmlns:a16="http://schemas.microsoft.com/office/drawing/2014/main" id="{42B64993-B69D-0345-A67C-F7CA37E8AF96}"/>
              </a:ext>
            </a:extLst>
          </p:cNvPr>
          <p:cNvGraphicFramePr>
            <a:graphicFrameLocks noGrp="1"/>
          </p:cNvGraphicFramePr>
          <p:nvPr userDrawn="1">
            <p:extLst>
              <p:ext uri="{D42A27DB-BD31-4B8C-83A1-F6EECF244321}">
                <p14:modId xmlns:p14="http://schemas.microsoft.com/office/powerpoint/2010/main" val="836250782"/>
              </p:ext>
            </p:extLst>
          </p:nvPr>
        </p:nvGraphicFramePr>
        <p:xfrm>
          <a:off x="0" y="2515110"/>
          <a:ext cx="2447788" cy="2780280"/>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600" b="1" dirty="0">
                          <a:solidFill>
                            <a:schemeClr val="bg1">
                              <a:lumMod val="65000"/>
                            </a:schemeClr>
                          </a:solidFill>
                          <a:latin typeface="+mn-lt"/>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Objetivos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solidFill>
                          <a:latin typeface="+mn-lt"/>
                          <a:cs typeface="Arial" panose="020B0604020202020204" pitchFamily="34" charset="0"/>
                        </a:rPr>
                        <a:t>Metodología</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Medidas y 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3374464"/>
                  </a:ext>
                </a:extLst>
              </a:tr>
            </a:tbl>
          </a:graphicData>
        </a:graphic>
      </p:graphicFrame>
    </p:spTree>
    <p:extLst>
      <p:ext uri="{BB962C8B-B14F-4D97-AF65-F5344CB8AC3E}">
        <p14:creationId xmlns:p14="http://schemas.microsoft.com/office/powerpoint/2010/main" val="3018616082"/>
      </p:ext>
    </p:extLst>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4381318"/>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1" smtClean="0">
                <a:solidFill>
                  <a:schemeClr val="bg1"/>
                </a:solidFill>
                <a:latin typeface="+mn-lt"/>
              </a:rPr>
              <a:pPr algn="ctr"/>
              <a:t>‹Nº›</a:t>
            </a:fld>
            <a:endParaRPr lang="es-ES_tradnl" sz="1400" b="1" dirty="0">
              <a:solidFill>
                <a:schemeClr val="bg1"/>
              </a:solidFill>
              <a:latin typeface="+mn-lt"/>
            </a:endParaRPr>
          </a:p>
        </p:txBody>
      </p:sp>
      <p:pic>
        <p:nvPicPr>
          <p:cNvPr id="32" name="Imagen 31">
            <a:extLst>
              <a:ext uri="{FF2B5EF4-FFF2-40B4-BE49-F238E27FC236}">
                <a16:creationId xmlns:a16="http://schemas.microsoft.com/office/drawing/2014/main" id="{6C3259D9-D7AD-0B47-BF04-228EAE8ED86E}"/>
              </a:ext>
            </a:extLst>
          </p:cNvPr>
          <p:cNvPicPr>
            <a:picLocks noChangeAspect="1"/>
          </p:cNvPicPr>
          <p:nvPr userDrawn="1"/>
        </p:nvPicPr>
        <p:blipFill>
          <a:blip r:embed="rId5"/>
          <a:stretch>
            <a:fillRect/>
          </a:stretch>
        </p:blipFill>
        <p:spPr>
          <a:xfrm>
            <a:off x="437660" y="309707"/>
            <a:ext cx="1559306" cy="903614"/>
          </a:xfrm>
          <a:prstGeom prst="rect">
            <a:avLst/>
          </a:prstGeom>
        </p:spPr>
      </p:pic>
      <p:pic>
        <p:nvPicPr>
          <p:cNvPr id="35" name="Imagen 34">
            <a:extLst>
              <a:ext uri="{FF2B5EF4-FFF2-40B4-BE49-F238E27FC236}">
                <a16:creationId xmlns:a16="http://schemas.microsoft.com/office/drawing/2014/main" id="{6886F1CB-1180-7F4B-ADE4-9709098CD49A}"/>
              </a:ext>
            </a:extLst>
          </p:cNvPr>
          <p:cNvPicPr>
            <a:picLocks noChangeAspect="1"/>
          </p:cNvPicPr>
          <p:nvPr userDrawn="1"/>
        </p:nvPicPr>
        <p:blipFill>
          <a:blip r:embed="rId6"/>
          <a:stretch>
            <a:fillRect/>
          </a:stretch>
        </p:blipFill>
        <p:spPr>
          <a:xfrm>
            <a:off x="234334" y="6383973"/>
            <a:ext cx="1967583" cy="330782"/>
          </a:xfrm>
          <a:prstGeom prst="rect">
            <a:avLst/>
          </a:prstGeom>
        </p:spPr>
      </p:pic>
      <p:pic>
        <p:nvPicPr>
          <p:cNvPr id="37" name="Imagen 36">
            <a:extLst>
              <a:ext uri="{FF2B5EF4-FFF2-40B4-BE49-F238E27FC236}">
                <a16:creationId xmlns:a16="http://schemas.microsoft.com/office/drawing/2014/main" id="{F35C8206-FD78-B54B-B029-3EF04C6898BA}"/>
              </a:ext>
            </a:extLst>
          </p:cNvPr>
          <p:cNvPicPr>
            <a:picLocks noChangeAspect="1"/>
          </p:cNvPicPr>
          <p:nvPr userDrawn="1"/>
        </p:nvPicPr>
        <p:blipFill>
          <a:blip r:embed="rId7"/>
          <a:stretch>
            <a:fillRect/>
          </a:stretch>
        </p:blipFill>
        <p:spPr>
          <a:xfrm>
            <a:off x="636486" y="5864079"/>
            <a:ext cx="1161654" cy="423199"/>
          </a:xfrm>
          <a:prstGeom prst="rect">
            <a:avLst/>
          </a:prstGeom>
        </p:spPr>
      </p:pic>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D30B38DF-CC06-114F-AD0D-336DAB9C8449}"/>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a:solidFill>
                  <a:schemeClr val="bg1"/>
                </a:solidFill>
                <a:latin typeface="Arial" panose="020B0604020202020204" pitchFamily="34" charset="0"/>
                <a:cs typeface="Arial" panose="020B0604020202020204" pitchFamily="34" charset="0"/>
              </a:defRPr>
            </a:lvl1pPr>
          </a:lstStyle>
          <a:p>
            <a:r>
              <a:rPr lang="es-ES"/>
              <a:t>Campo directo (útil) / reverberado (perjudicial). Resultados experimentales frente a simulación en EASE. Plens y Guarinos. 2018</a:t>
            </a:r>
            <a:endParaRPr lang="es-ES" dirty="0"/>
          </a:p>
        </p:txBody>
      </p:sp>
      <p:graphicFrame>
        <p:nvGraphicFramePr>
          <p:cNvPr id="19" name="Tabla 18">
            <a:extLst>
              <a:ext uri="{FF2B5EF4-FFF2-40B4-BE49-F238E27FC236}">
                <a16:creationId xmlns:a16="http://schemas.microsoft.com/office/drawing/2014/main" id="{78017DAC-1A23-B541-B702-31D4F9DC5D83}"/>
              </a:ext>
            </a:extLst>
          </p:cNvPr>
          <p:cNvGraphicFramePr>
            <a:graphicFrameLocks noGrp="1"/>
          </p:cNvGraphicFramePr>
          <p:nvPr userDrawn="1">
            <p:extLst>
              <p:ext uri="{D42A27DB-BD31-4B8C-83A1-F6EECF244321}">
                <p14:modId xmlns:p14="http://schemas.microsoft.com/office/powerpoint/2010/main" val="1596842275"/>
              </p:ext>
            </p:extLst>
          </p:nvPr>
        </p:nvGraphicFramePr>
        <p:xfrm>
          <a:off x="0" y="2515110"/>
          <a:ext cx="2447788" cy="2780280"/>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600" b="1" dirty="0">
                          <a:solidFill>
                            <a:schemeClr val="bg1">
                              <a:lumMod val="65000"/>
                            </a:schemeClr>
                          </a:solidFill>
                          <a:latin typeface="+mn-lt"/>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Objetivos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Metodología</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solidFill>
                          <a:latin typeface="+mn-lt"/>
                          <a:cs typeface="Arial" panose="020B0604020202020204" pitchFamily="34" charset="0"/>
                        </a:rPr>
                        <a:t>Medidas y 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3374464"/>
                  </a:ext>
                </a:extLst>
              </a:tr>
            </a:tbl>
          </a:graphicData>
        </a:graphic>
      </p:graphicFrame>
    </p:spTree>
    <p:extLst>
      <p:ext uri="{BB962C8B-B14F-4D97-AF65-F5344CB8AC3E}">
        <p14:creationId xmlns:p14="http://schemas.microsoft.com/office/powerpoint/2010/main" val="3560470538"/>
      </p:ext>
    </p:extLst>
  </p:cSld>
  <p:clrMap bg1="lt1" tx1="dk1" bg2="lt2" tx2="dk2" accent1="accent1" accent2="accent2" accent3="accent3" accent4="accent4" accent5="accent5" accent6="accent6" hlink="hlink" folHlink="folHlink"/>
  <p:sldLayoutIdLst>
    <p:sldLayoutId id="214748366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4934991"/>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1" smtClean="0">
                <a:solidFill>
                  <a:schemeClr val="bg1"/>
                </a:solidFill>
                <a:latin typeface="+mn-lt"/>
              </a:rPr>
              <a:pPr algn="ctr"/>
              <a:t>‹Nº›</a:t>
            </a:fld>
            <a:endParaRPr lang="es-ES_tradnl" sz="1400" b="1" dirty="0">
              <a:solidFill>
                <a:schemeClr val="bg1"/>
              </a:solidFill>
              <a:latin typeface="+mn-lt"/>
            </a:endParaRPr>
          </a:p>
        </p:txBody>
      </p:sp>
      <p:pic>
        <p:nvPicPr>
          <p:cNvPr id="32" name="Imagen 31">
            <a:extLst>
              <a:ext uri="{FF2B5EF4-FFF2-40B4-BE49-F238E27FC236}">
                <a16:creationId xmlns:a16="http://schemas.microsoft.com/office/drawing/2014/main" id="{6C3259D9-D7AD-0B47-BF04-228EAE8ED86E}"/>
              </a:ext>
            </a:extLst>
          </p:cNvPr>
          <p:cNvPicPr>
            <a:picLocks noChangeAspect="1"/>
          </p:cNvPicPr>
          <p:nvPr userDrawn="1"/>
        </p:nvPicPr>
        <p:blipFill>
          <a:blip r:embed="rId5"/>
          <a:stretch>
            <a:fillRect/>
          </a:stretch>
        </p:blipFill>
        <p:spPr>
          <a:xfrm>
            <a:off x="437660" y="309707"/>
            <a:ext cx="1559306" cy="903614"/>
          </a:xfrm>
          <a:prstGeom prst="rect">
            <a:avLst/>
          </a:prstGeom>
        </p:spPr>
      </p:pic>
      <p:pic>
        <p:nvPicPr>
          <p:cNvPr id="35" name="Imagen 34">
            <a:extLst>
              <a:ext uri="{FF2B5EF4-FFF2-40B4-BE49-F238E27FC236}">
                <a16:creationId xmlns:a16="http://schemas.microsoft.com/office/drawing/2014/main" id="{6886F1CB-1180-7F4B-ADE4-9709098CD49A}"/>
              </a:ext>
            </a:extLst>
          </p:cNvPr>
          <p:cNvPicPr>
            <a:picLocks noChangeAspect="1"/>
          </p:cNvPicPr>
          <p:nvPr userDrawn="1"/>
        </p:nvPicPr>
        <p:blipFill>
          <a:blip r:embed="rId6"/>
          <a:stretch>
            <a:fillRect/>
          </a:stretch>
        </p:blipFill>
        <p:spPr>
          <a:xfrm>
            <a:off x="234334" y="6383973"/>
            <a:ext cx="1967583" cy="330782"/>
          </a:xfrm>
          <a:prstGeom prst="rect">
            <a:avLst/>
          </a:prstGeom>
        </p:spPr>
      </p:pic>
      <p:pic>
        <p:nvPicPr>
          <p:cNvPr id="37" name="Imagen 36">
            <a:extLst>
              <a:ext uri="{FF2B5EF4-FFF2-40B4-BE49-F238E27FC236}">
                <a16:creationId xmlns:a16="http://schemas.microsoft.com/office/drawing/2014/main" id="{F35C8206-FD78-B54B-B029-3EF04C6898BA}"/>
              </a:ext>
            </a:extLst>
          </p:cNvPr>
          <p:cNvPicPr>
            <a:picLocks noChangeAspect="1"/>
          </p:cNvPicPr>
          <p:nvPr userDrawn="1"/>
        </p:nvPicPr>
        <p:blipFill>
          <a:blip r:embed="rId7"/>
          <a:stretch>
            <a:fillRect/>
          </a:stretch>
        </p:blipFill>
        <p:spPr>
          <a:xfrm>
            <a:off x="636486" y="5864079"/>
            <a:ext cx="1161654" cy="423199"/>
          </a:xfrm>
          <a:prstGeom prst="rect">
            <a:avLst/>
          </a:prstGeom>
        </p:spPr>
      </p:pic>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1BF7B17E-F6DF-E345-87F0-1E9995A5EF2E}"/>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a:solidFill>
                  <a:schemeClr val="bg1"/>
                </a:solidFill>
                <a:latin typeface="Arial" panose="020B0604020202020204" pitchFamily="34" charset="0"/>
                <a:cs typeface="Arial" panose="020B0604020202020204" pitchFamily="34" charset="0"/>
              </a:defRPr>
            </a:lvl1pPr>
          </a:lstStyle>
          <a:p>
            <a:r>
              <a:rPr lang="es-ES"/>
              <a:t>Campo directo (útil) / reverberado (perjudicial). Resultados experimentales frente a simulación en EASE. Plens y Guarinos. 2018</a:t>
            </a:r>
            <a:endParaRPr lang="es-ES" dirty="0"/>
          </a:p>
        </p:txBody>
      </p:sp>
      <p:graphicFrame>
        <p:nvGraphicFramePr>
          <p:cNvPr id="19" name="Tabla 18">
            <a:extLst>
              <a:ext uri="{FF2B5EF4-FFF2-40B4-BE49-F238E27FC236}">
                <a16:creationId xmlns:a16="http://schemas.microsoft.com/office/drawing/2014/main" id="{F703C0E0-714C-544B-9FAB-0B57F8136451}"/>
              </a:ext>
            </a:extLst>
          </p:cNvPr>
          <p:cNvGraphicFramePr>
            <a:graphicFrameLocks noGrp="1"/>
          </p:cNvGraphicFramePr>
          <p:nvPr userDrawn="1">
            <p:extLst>
              <p:ext uri="{D42A27DB-BD31-4B8C-83A1-F6EECF244321}">
                <p14:modId xmlns:p14="http://schemas.microsoft.com/office/powerpoint/2010/main" val="469614338"/>
              </p:ext>
            </p:extLst>
          </p:nvPr>
        </p:nvGraphicFramePr>
        <p:xfrm>
          <a:off x="0" y="2515110"/>
          <a:ext cx="2447788" cy="2780280"/>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600" b="1" dirty="0">
                          <a:solidFill>
                            <a:schemeClr val="bg1">
                              <a:lumMod val="65000"/>
                            </a:schemeClr>
                          </a:solidFill>
                          <a:latin typeface="+mn-lt"/>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Objetivos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Metodología</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lumMod val="65000"/>
                            </a:schemeClr>
                          </a:solidFill>
                          <a:latin typeface="+mn-lt"/>
                          <a:cs typeface="Arial" panose="020B0604020202020204" pitchFamily="34" charset="0"/>
                        </a:rPr>
                        <a:t>Medidas y 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chemeClr val="bg1"/>
                          </a:solidFill>
                          <a:latin typeface="+mn-lt"/>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3374464"/>
                  </a:ext>
                </a:extLst>
              </a:tr>
            </a:tbl>
          </a:graphicData>
        </a:graphic>
      </p:graphicFrame>
    </p:spTree>
    <p:extLst>
      <p:ext uri="{BB962C8B-B14F-4D97-AF65-F5344CB8AC3E}">
        <p14:creationId xmlns:p14="http://schemas.microsoft.com/office/powerpoint/2010/main" val="2236129822"/>
      </p:ext>
    </p:extLst>
  </p:cSld>
  <p:clrMap bg1="lt1" tx1="dk1" bg2="lt2" tx2="dk2" accent1="accent1" accent2="accent2" accent3="accent3" accent4="accent4" accent5="accent5" accent6="accent6" hlink="hlink" folHlink="folHlink"/>
  <p:sldLayoutIdLst>
    <p:sldLayoutId id="2147483668"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42CE0755-D924-354B-877B-B0EE47582233}"/>
              </a:ext>
            </a:extLst>
          </p:cNvPr>
          <p:cNvPicPr>
            <a:picLocks noChangeAspect="1"/>
          </p:cNvPicPr>
          <p:nvPr userDrawn="1"/>
        </p:nvPicPr>
        <p:blipFill>
          <a:blip r:embed="rId3"/>
          <a:stretch>
            <a:fillRect/>
          </a:stretch>
        </p:blipFill>
        <p:spPr>
          <a:xfrm>
            <a:off x="305219" y="2569637"/>
            <a:ext cx="1825085" cy="1057633"/>
          </a:xfrm>
          <a:prstGeom prst="rect">
            <a:avLst/>
          </a:prstGeom>
        </p:spPr>
      </p:pic>
    </p:spTree>
    <p:extLst>
      <p:ext uri="{BB962C8B-B14F-4D97-AF65-F5344CB8AC3E}">
        <p14:creationId xmlns:p14="http://schemas.microsoft.com/office/powerpoint/2010/main" val="1514757587"/>
      </p:ext>
    </p:extLst>
  </p:cSld>
  <p:clrMap bg1="lt1" tx1="dk1" bg2="lt2" tx2="dk2" accent1="accent1" accent2="accent2" accent3="accent3" accent4="accent4" accent5="accent5" accent6="accent6" hlink="hlink" folHlink="folHlink"/>
  <p:sldLayoutIdLst>
    <p:sldLayoutId id="2147483687"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269172-DF2D-8C44-BC22-3366236825F4}"/>
              </a:ext>
            </a:extLst>
          </p:cNvPr>
          <p:cNvSpPr>
            <a:spLocks noGrp="1"/>
          </p:cNvSpPr>
          <p:nvPr>
            <p:ph type="title"/>
          </p:nvPr>
        </p:nvSpPr>
        <p:spPr>
          <a:xfrm>
            <a:off x="3124200" y="2431599"/>
            <a:ext cx="6781800" cy="921201"/>
          </a:xfrm>
        </p:spPr>
        <p:txBody>
          <a:bodyPr/>
          <a:lstStyle/>
          <a:p>
            <a:r>
              <a:rPr lang="es-ES" dirty="0"/>
              <a:t>CAMPO DIRECTO (ÚTIL) / REVERBERADO (PERJUDICIAL).</a:t>
            </a:r>
            <a:br>
              <a:rPr lang="es-ES" dirty="0"/>
            </a:br>
            <a:endParaRPr lang="es-ES" dirty="0"/>
          </a:p>
        </p:txBody>
      </p:sp>
      <p:sp>
        <p:nvSpPr>
          <p:cNvPr id="4" name="Subtítulo 3">
            <a:extLst>
              <a:ext uri="{FF2B5EF4-FFF2-40B4-BE49-F238E27FC236}">
                <a16:creationId xmlns:a16="http://schemas.microsoft.com/office/drawing/2014/main" id="{644BB217-C735-8E4B-9656-01E637AE3FE0}"/>
              </a:ext>
            </a:extLst>
          </p:cNvPr>
          <p:cNvSpPr>
            <a:spLocks noGrp="1"/>
          </p:cNvSpPr>
          <p:nvPr>
            <p:ph type="subTitle" idx="1"/>
          </p:nvPr>
        </p:nvSpPr>
        <p:spPr/>
        <p:txBody>
          <a:bodyPr/>
          <a:lstStyle/>
          <a:p>
            <a:r>
              <a:rPr lang="es-ES_tradnl" sz="2400" dirty="0"/>
              <a:t>RESULTADOS EXPERIMENTALES FRENTE A SIMULACIÓN EN EASE</a:t>
            </a:r>
            <a:r>
              <a:rPr lang="es-ES_tradnl" dirty="0"/>
              <a:t>.</a:t>
            </a:r>
          </a:p>
        </p:txBody>
      </p:sp>
      <p:sp>
        <p:nvSpPr>
          <p:cNvPr id="10" name="Marcador de contenido 9">
            <a:extLst>
              <a:ext uri="{FF2B5EF4-FFF2-40B4-BE49-F238E27FC236}">
                <a16:creationId xmlns:a16="http://schemas.microsoft.com/office/drawing/2014/main" id="{01E92C8E-9E14-C640-BCD0-DF6A2DE46407}"/>
              </a:ext>
            </a:extLst>
          </p:cNvPr>
          <p:cNvSpPr>
            <a:spLocks noGrp="1"/>
          </p:cNvSpPr>
          <p:nvPr>
            <p:ph sz="half" idx="10"/>
          </p:nvPr>
        </p:nvSpPr>
        <p:spPr/>
        <p:txBody>
          <a:bodyPr/>
          <a:lstStyle/>
          <a:p>
            <a:pPr>
              <a:spcBef>
                <a:spcPct val="20000"/>
              </a:spcBef>
            </a:pPr>
            <a:r>
              <a:rPr lang="es-ES_tradnl" altLang="es-ES" dirty="0"/>
              <a:t>Octubre, 2018. </a:t>
            </a:r>
          </a:p>
          <a:p>
            <a:pPr>
              <a:spcBef>
                <a:spcPct val="20000"/>
              </a:spcBef>
            </a:pPr>
            <a:r>
              <a:rPr lang="es-ES_tradnl" altLang="es-ES" dirty="0"/>
              <a:t>Requena Plens, </a:t>
            </a:r>
            <a:r>
              <a:rPr lang="es-ES_tradnl" altLang="es-ES" dirty="0" err="1"/>
              <a:t>Jose</a:t>
            </a:r>
            <a:r>
              <a:rPr lang="es-ES_tradnl" altLang="es-ES" dirty="0"/>
              <a:t> Manuel; Vera Guarinos, Jenaro.</a:t>
            </a:r>
          </a:p>
          <a:p>
            <a:pPr>
              <a:spcBef>
                <a:spcPct val="20000"/>
              </a:spcBef>
            </a:pPr>
            <a:r>
              <a:rPr lang="es-ES_tradnl" altLang="es-ES" dirty="0"/>
              <a:t>DFISTS. Escuela Politécnica Superior de Alicante.</a:t>
            </a:r>
            <a:endParaRPr lang="es-ES_tradnl" dirty="0"/>
          </a:p>
        </p:txBody>
      </p:sp>
    </p:spTree>
    <p:extLst>
      <p:ext uri="{BB962C8B-B14F-4D97-AF65-F5344CB8AC3E}">
        <p14:creationId xmlns:p14="http://schemas.microsoft.com/office/powerpoint/2010/main" val="191733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310ADA-0DC8-234B-B465-25FD73453BBC}"/>
              </a:ext>
            </a:extLst>
          </p:cNvPr>
          <p:cNvSpPr>
            <a:spLocks noGrp="1"/>
          </p:cNvSpPr>
          <p:nvPr>
            <p:ph type="title"/>
          </p:nvPr>
        </p:nvSpPr>
        <p:spPr/>
        <p:txBody>
          <a:bodyPr/>
          <a:lstStyle/>
          <a:p>
            <a:r>
              <a:rPr lang="es-ES" dirty="0"/>
              <a:t>«In situ» y simulación – Aula vacía – 50 ms</a:t>
            </a:r>
          </a:p>
        </p:txBody>
      </p:sp>
      <p:sp>
        <p:nvSpPr>
          <p:cNvPr id="3" name="Marcador de pie de página 2">
            <a:extLst>
              <a:ext uri="{FF2B5EF4-FFF2-40B4-BE49-F238E27FC236}">
                <a16:creationId xmlns:a16="http://schemas.microsoft.com/office/drawing/2014/main" id="{01886391-C0DE-3541-B03C-FB66E6F4FB6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
        <p:nvSpPr>
          <p:cNvPr id="9" name="Marcador de contenido 8">
            <a:extLst>
              <a:ext uri="{FF2B5EF4-FFF2-40B4-BE49-F238E27FC236}">
                <a16:creationId xmlns:a16="http://schemas.microsoft.com/office/drawing/2014/main" id="{ECB94FF6-6B97-D045-B8B9-FD595F73D2A2}"/>
              </a:ext>
            </a:extLst>
          </p:cNvPr>
          <p:cNvSpPr>
            <a:spLocks noGrp="1"/>
          </p:cNvSpPr>
          <p:nvPr>
            <p:ph idx="1"/>
          </p:nvPr>
        </p:nvSpPr>
        <p:spPr/>
        <p:txBody>
          <a:bodyPr/>
          <a:lstStyle/>
          <a:p>
            <a:r>
              <a:rPr lang="es-ES_tradnl" dirty="0"/>
              <a:t>Campos útil y perjudicial en el aula EP/0-26M sin mobiliario simulado en EASE. Se muestran las curvas in situ (negro).</a:t>
            </a:r>
          </a:p>
        </p:txBody>
      </p:sp>
      <p:pic>
        <p:nvPicPr>
          <p:cNvPr id="13" name="Imagen 12">
            <a:extLst>
              <a:ext uri="{FF2B5EF4-FFF2-40B4-BE49-F238E27FC236}">
                <a16:creationId xmlns:a16="http://schemas.microsoft.com/office/drawing/2014/main" id="{B83A508B-850A-1D40-BF57-62BD282207DA}"/>
              </a:ext>
            </a:extLst>
          </p:cNvPr>
          <p:cNvPicPr>
            <a:picLocks noChangeAspect="1"/>
          </p:cNvPicPr>
          <p:nvPr/>
        </p:nvPicPr>
        <p:blipFill>
          <a:blip r:embed="rId3"/>
          <a:stretch>
            <a:fillRect/>
          </a:stretch>
        </p:blipFill>
        <p:spPr>
          <a:xfrm>
            <a:off x="2858331" y="2141231"/>
            <a:ext cx="8761356" cy="3517652"/>
          </a:xfrm>
          <a:prstGeom prst="rect">
            <a:avLst/>
          </a:prstGeom>
        </p:spPr>
      </p:pic>
      <p:sp>
        <p:nvSpPr>
          <p:cNvPr id="14" name="CuadroTexto 13">
            <a:extLst>
              <a:ext uri="{FF2B5EF4-FFF2-40B4-BE49-F238E27FC236}">
                <a16:creationId xmlns:a16="http://schemas.microsoft.com/office/drawing/2014/main" id="{6DEA6E2E-8C7D-2048-B772-9166E6C8AB3F}"/>
              </a:ext>
            </a:extLst>
          </p:cNvPr>
          <p:cNvSpPr txBox="1"/>
          <p:nvPr/>
        </p:nvSpPr>
        <p:spPr>
          <a:xfrm>
            <a:off x="4710545" y="1957596"/>
            <a:ext cx="1039092" cy="369332"/>
          </a:xfrm>
          <a:prstGeom prst="rect">
            <a:avLst/>
          </a:prstGeom>
          <a:noFill/>
        </p:spPr>
        <p:txBody>
          <a:bodyPr wrap="square" rtlCol="0">
            <a:spAutoFit/>
          </a:bodyPr>
          <a:lstStyle/>
          <a:p>
            <a:pPr algn="ctr"/>
            <a:r>
              <a:rPr lang="es-ES_tradnl" dirty="0"/>
              <a:t>Esquina</a:t>
            </a:r>
          </a:p>
        </p:txBody>
      </p:sp>
      <p:sp>
        <p:nvSpPr>
          <p:cNvPr id="15" name="CuadroTexto 14">
            <a:extLst>
              <a:ext uri="{FF2B5EF4-FFF2-40B4-BE49-F238E27FC236}">
                <a16:creationId xmlns:a16="http://schemas.microsoft.com/office/drawing/2014/main" id="{FEDAB3DC-4743-0F4C-8A95-8F04F1DE3607}"/>
              </a:ext>
            </a:extLst>
          </p:cNvPr>
          <p:cNvSpPr txBox="1"/>
          <p:nvPr/>
        </p:nvSpPr>
        <p:spPr>
          <a:xfrm>
            <a:off x="9116291" y="1961701"/>
            <a:ext cx="1039092" cy="369332"/>
          </a:xfrm>
          <a:prstGeom prst="rect">
            <a:avLst/>
          </a:prstGeom>
          <a:noFill/>
        </p:spPr>
        <p:txBody>
          <a:bodyPr wrap="square" rtlCol="0">
            <a:spAutoFit/>
          </a:bodyPr>
          <a:lstStyle/>
          <a:p>
            <a:pPr algn="ctr"/>
            <a:r>
              <a:rPr lang="es-ES_tradnl" dirty="0"/>
              <a:t>Centro</a:t>
            </a:r>
          </a:p>
        </p:txBody>
      </p:sp>
    </p:spTree>
    <p:extLst>
      <p:ext uri="{BB962C8B-B14F-4D97-AF65-F5344CB8AC3E}">
        <p14:creationId xmlns:p14="http://schemas.microsoft.com/office/powerpoint/2010/main" val="1149500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0C1E44-47FA-1C47-B6C8-CBAE040904D4}"/>
              </a:ext>
            </a:extLst>
          </p:cNvPr>
          <p:cNvSpPr>
            <a:spLocks noGrp="1"/>
          </p:cNvSpPr>
          <p:nvPr>
            <p:ph type="title"/>
          </p:nvPr>
        </p:nvSpPr>
        <p:spPr/>
        <p:txBody>
          <a:bodyPr/>
          <a:lstStyle/>
          <a:p>
            <a:r>
              <a:rPr lang="es-ES"/>
              <a:t>Conclusiones</a:t>
            </a:r>
            <a:endParaRPr lang="es-ES" dirty="0"/>
          </a:p>
        </p:txBody>
      </p:sp>
      <p:sp>
        <p:nvSpPr>
          <p:cNvPr id="3" name="Marcador de contenido 2">
            <a:extLst>
              <a:ext uri="{FF2B5EF4-FFF2-40B4-BE49-F238E27FC236}">
                <a16:creationId xmlns:a16="http://schemas.microsoft.com/office/drawing/2014/main" id="{26C99B6E-D5CF-2D4D-9BF7-81E8FDA50946}"/>
              </a:ext>
            </a:extLst>
          </p:cNvPr>
          <p:cNvSpPr>
            <a:spLocks noGrp="1"/>
          </p:cNvSpPr>
          <p:nvPr>
            <p:ph idx="1"/>
          </p:nvPr>
        </p:nvSpPr>
        <p:spPr/>
        <p:txBody>
          <a:bodyPr/>
          <a:lstStyle/>
          <a:p>
            <a:endParaRPr lang="es-ES_tradnl" dirty="0"/>
          </a:p>
          <a:p>
            <a:pPr marL="285750" indent="-285750">
              <a:buFont typeface="Arial" panose="020B0604020202020204" pitchFamily="34" charset="0"/>
              <a:buChar char="•"/>
            </a:pPr>
            <a:r>
              <a:rPr lang="es-ES_tradnl" dirty="0"/>
              <a:t>La comparación de los campos acústicos frente a la distancia ofrece un paso más para que la validación del modelo sea más fiable.</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Los resultados obtenidos con el aula vacía para los dos rangos temporales son relativamente similares a los resultados obtenidos experimentalmente.</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A mayor número de planos las simulaciones incrementan las diferencias con las medidas experimentales. Especialmente en la primeras reflexiones que se reduce su densidad significativamente.</a:t>
            </a:r>
          </a:p>
          <a:p>
            <a:endParaRPr lang="es-ES_tradnl" dirty="0"/>
          </a:p>
          <a:p>
            <a:pPr marL="285750" indent="-285750">
              <a:buFont typeface="Arial" panose="020B0604020202020204" pitchFamily="34" charset="0"/>
              <a:buChar char="•"/>
            </a:pPr>
            <a:r>
              <a:rPr lang="es-ES_tradnl" dirty="0"/>
              <a:t>Se ha comprobado que las respuestas impulsivas en formato de audio generadas por EASE no mantienen en sus niveles la relación con la distancia a la fuente, es decir, se generan normalizadas. </a:t>
            </a:r>
          </a:p>
        </p:txBody>
      </p:sp>
      <p:sp>
        <p:nvSpPr>
          <p:cNvPr id="4" name="Marcador de pie de página 3">
            <a:extLst>
              <a:ext uri="{FF2B5EF4-FFF2-40B4-BE49-F238E27FC236}">
                <a16:creationId xmlns:a16="http://schemas.microsoft.com/office/drawing/2014/main" id="{039C7A93-44DF-0842-A0B0-2A9F4943A225}"/>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107310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A88FF4A8-DC78-6440-B6BA-979385DDC8AA}"/>
              </a:ext>
            </a:extLst>
          </p:cNvPr>
          <p:cNvSpPr>
            <a:spLocks noGrp="1"/>
          </p:cNvSpPr>
          <p:nvPr>
            <p:ph sz="half" idx="10"/>
          </p:nvPr>
        </p:nvSpPr>
        <p:spPr/>
        <p:txBody>
          <a:bodyPr/>
          <a:lstStyle/>
          <a:p>
            <a:pPr>
              <a:spcBef>
                <a:spcPct val="20000"/>
              </a:spcBef>
            </a:pPr>
            <a:r>
              <a:rPr lang="es-ES_tradnl" altLang="es-ES" dirty="0"/>
              <a:t>Octubre, 2018. </a:t>
            </a:r>
          </a:p>
          <a:p>
            <a:pPr>
              <a:spcBef>
                <a:spcPct val="20000"/>
              </a:spcBef>
            </a:pPr>
            <a:r>
              <a:rPr lang="es-ES_tradnl" altLang="es-ES" dirty="0"/>
              <a:t>Requena Plens, </a:t>
            </a:r>
            <a:r>
              <a:rPr lang="es-ES_tradnl" altLang="es-ES" dirty="0" err="1"/>
              <a:t>Jose</a:t>
            </a:r>
            <a:r>
              <a:rPr lang="es-ES_tradnl" altLang="es-ES" dirty="0"/>
              <a:t> Manuel; Vera Guarinos, Jenaro.</a:t>
            </a:r>
          </a:p>
          <a:p>
            <a:pPr>
              <a:spcBef>
                <a:spcPct val="20000"/>
              </a:spcBef>
            </a:pPr>
            <a:r>
              <a:rPr lang="es-ES_tradnl" altLang="es-ES" dirty="0"/>
              <a:t>DFISTS. Escuela Politécnica Superior de Alicante.</a:t>
            </a:r>
            <a:endParaRPr lang="es-ES_tradnl" dirty="0"/>
          </a:p>
        </p:txBody>
      </p:sp>
      <p:sp>
        <p:nvSpPr>
          <p:cNvPr id="6" name="Título 2">
            <a:extLst>
              <a:ext uri="{FF2B5EF4-FFF2-40B4-BE49-F238E27FC236}">
                <a16:creationId xmlns:a16="http://schemas.microsoft.com/office/drawing/2014/main" id="{E7593459-28F8-AD4B-BFB0-B39C9E456BB3}"/>
              </a:ext>
            </a:extLst>
          </p:cNvPr>
          <p:cNvSpPr txBox="1">
            <a:spLocks/>
          </p:cNvSpPr>
          <p:nvPr/>
        </p:nvSpPr>
        <p:spPr>
          <a:xfrm>
            <a:off x="3124200" y="2431599"/>
            <a:ext cx="6781800" cy="9212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a:lstStyle>
          <a:p>
            <a:r>
              <a:rPr lang="es-ES"/>
              <a:t>CAMPO DIRECTO (ÚTIL) / REVERBERADO (PERJUDICIAL).</a:t>
            </a:r>
            <a:br>
              <a:rPr lang="es-ES"/>
            </a:br>
            <a:endParaRPr lang="es-ES" dirty="0"/>
          </a:p>
        </p:txBody>
      </p:sp>
      <p:sp>
        <p:nvSpPr>
          <p:cNvPr id="7" name="Subtítulo 3">
            <a:extLst>
              <a:ext uri="{FF2B5EF4-FFF2-40B4-BE49-F238E27FC236}">
                <a16:creationId xmlns:a16="http://schemas.microsoft.com/office/drawing/2014/main" id="{9F0359A9-9517-4645-A273-CB7B40787A48}"/>
              </a:ext>
            </a:extLst>
          </p:cNvPr>
          <p:cNvSpPr>
            <a:spLocks noGrp="1"/>
          </p:cNvSpPr>
          <p:nvPr>
            <p:ph type="subTitle" idx="1"/>
          </p:nvPr>
        </p:nvSpPr>
        <p:spPr>
          <a:xfrm>
            <a:off x="3200400" y="3733800"/>
            <a:ext cx="6705600" cy="1295400"/>
          </a:xfrm>
        </p:spPr>
        <p:txBody>
          <a:bodyPr/>
          <a:lstStyle/>
          <a:p>
            <a:r>
              <a:rPr lang="es-ES_tradnl" sz="2400" dirty="0"/>
              <a:t>RESULTADOS EXPERIMENTALES FRENTE A SIMULACIÓN EN EASE</a:t>
            </a:r>
            <a:r>
              <a:rPr lang="es-ES_tradnl" dirty="0"/>
              <a:t>.</a:t>
            </a:r>
          </a:p>
        </p:txBody>
      </p:sp>
    </p:spTree>
    <p:extLst>
      <p:ext uri="{BB962C8B-B14F-4D97-AF65-F5344CB8AC3E}">
        <p14:creationId xmlns:p14="http://schemas.microsoft.com/office/powerpoint/2010/main" val="64180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p:txBody>
          <a:bodyPr/>
          <a:lstStyle/>
          <a:p>
            <a:r>
              <a:rPr lang="es-ES_tradnl" dirty="0"/>
              <a:t>Los modelos de recintos para su estudio acústico se validan principalmente mediante la comparación de los tiempos de reverberación calculados con los experimentales, cuando estos son aproximadamente iguales se considera un modelo válido. Es necesario una capa más para validar los modelos.</a:t>
            </a:r>
          </a:p>
          <a:p>
            <a:endParaRPr lang="es-ES_tradnl" b="1" dirty="0"/>
          </a:p>
          <a:p>
            <a:r>
              <a:rPr lang="es-ES_tradnl" b="1" dirty="0"/>
              <a:t>¿Qué parámetro analizaremos para validar los resultados de la simulación?</a:t>
            </a:r>
          </a:p>
          <a:p>
            <a:endParaRPr lang="es-ES_tradnl" dirty="0"/>
          </a:p>
          <a:p>
            <a:r>
              <a:rPr lang="es-ES_tradnl" dirty="0"/>
              <a:t>Basándonos en resultados obtenidos en trabajos anteriores</a:t>
            </a:r>
            <a:r>
              <a:rPr lang="es-ES_tradnl" baseline="30000" dirty="0"/>
              <a:t>1,2</a:t>
            </a:r>
            <a:r>
              <a:rPr lang="es-ES_tradnl" dirty="0"/>
              <a:t>, donde se analiza los campos acústicos en dos rangos temporales (0-2 ms y 2 ms a infinito; 0-50 ms y 50 ms a infinito), comprobaremos si existe paralelismo entre los resultados medidos in situ y los simulados en EASE.</a:t>
            </a:r>
          </a:p>
          <a:p>
            <a:endParaRPr lang="es-ES_tradnl" dirty="0"/>
          </a:p>
          <a:p>
            <a:endParaRPr lang="es-ES_tradnl" dirty="0"/>
          </a:p>
          <a:p>
            <a:r>
              <a:rPr lang="es-ES_tradnl" sz="1100" baseline="30000" dirty="0"/>
              <a:t>1</a:t>
            </a:r>
            <a:r>
              <a:rPr lang="es-ES_tradnl" sz="1100" dirty="0"/>
              <a:t> Vera Guarinos, Jenaro; </a:t>
            </a:r>
            <a:r>
              <a:rPr lang="es-ES_tradnl" sz="1100" dirty="0" err="1"/>
              <a:t>Yebra</a:t>
            </a:r>
            <a:r>
              <a:rPr lang="es-ES_tradnl" sz="1100" dirty="0"/>
              <a:t> Calleja, Marisol; Eva Calzado Estepa. Esteve Rico, Juan Carlos. (2015) ESTIMACIÓN DEL CAMPO DIRECTO "vs." Campo reverberante en un recinto de pública concurrencia de tamaño medio. </a:t>
            </a:r>
            <a:r>
              <a:rPr lang="es-ES_tradnl" sz="1100" dirty="0" err="1"/>
              <a:t>TecniAcústica</a:t>
            </a:r>
            <a:r>
              <a:rPr lang="es-ES_tradnl" sz="1100" dirty="0"/>
              <a:t>. </a:t>
            </a:r>
          </a:p>
          <a:p>
            <a:r>
              <a:rPr lang="es-ES_tradnl" sz="1100" baseline="30000" dirty="0"/>
              <a:t>2 </a:t>
            </a:r>
            <a:r>
              <a:rPr lang="es-ES_tradnl" sz="1100" dirty="0"/>
              <a:t>Plens, J. M. R., Guarinos, J. V., &amp; Calleja, M. Y. (2017). Campo directo (útil) / reverberado (perjudicial). Resultados experimentales frente a simulación en CATT-</a:t>
            </a:r>
            <a:r>
              <a:rPr lang="es-ES_tradnl" sz="1100" dirty="0" err="1"/>
              <a:t>Acoustic</a:t>
            </a:r>
            <a:r>
              <a:rPr lang="es-ES_tradnl" sz="1100" dirty="0"/>
              <a:t>. </a:t>
            </a:r>
            <a:r>
              <a:rPr lang="es-ES_tradnl" sz="1100" i="1" dirty="0" err="1"/>
              <a:t>Tecniacustica</a:t>
            </a:r>
            <a:r>
              <a:rPr lang="es-ES_tradnl" sz="1100" dirty="0"/>
              <a:t>.</a:t>
            </a:r>
            <a:endParaRPr lang="es-ES" sz="1100" dirty="0"/>
          </a:p>
          <a:p>
            <a:endParaRPr lang="es-ES_tradnl" dirty="0"/>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Tree>
    <p:extLst>
      <p:ext uri="{BB962C8B-B14F-4D97-AF65-F5344CB8AC3E}">
        <p14:creationId xmlns:p14="http://schemas.microsoft.com/office/powerpoint/2010/main" val="3944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8461545-FE76-7043-9D76-332DADDD79A0}"/>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5A87DFE3-2027-F745-96ED-4648BA74D43E}"/>
              </a:ext>
            </a:extLst>
          </p:cNvPr>
          <p:cNvSpPr>
            <a:spLocks noGrp="1"/>
          </p:cNvSpPr>
          <p:nvPr>
            <p:ph idx="1"/>
          </p:nvPr>
        </p:nvSpPr>
        <p:spPr/>
        <p:txBody>
          <a:bodyPr/>
          <a:lstStyle/>
          <a:p>
            <a:r>
              <a:rPr lang="es-ES_tradnl" dirty="0"/>
              <a:t>Analizar los campos acústicos directo/reverberado y útil/perjudicial obtenidos experimentalmente para después realizar un modelo en EASE y comparar los resultados.</a:t>
            </a:r>
          </a:p>
          <a:p>
            <a:endParaRPr lang="es-ES_tradnl" dirty="0"/>
          </a:p>
          <a:p>
            <a:r>
              <a:rPr lang="es-ES_tradnl" dirty="0"/>
              <a:t>El recinto analizado es un aula de la Universidad de Alicante (EP/0-26M) que tiene las siguientes dimensiones: 11.9 x 7.1 x 2.7 m.</a:t>
            </a:r>
          </a:p>
          <a:p>
            <a:endParaRPr lang="es-ES_tradnl" dirty="0"/>
          </a:p>
        </p:txBody>
      </p:sp>
      <p:sp>
        <p:nvSpPr>
          <p:cNvPr id="5" name="Marcador de pie de página 4">
            <a:extLst>
              <a:ext uri="{FF2B5EF4-FFF2-40B4-BE49-F238E27FC236}">
                <a16:creationId xmlns:a16="http://schemas.microsoft.com/office/drawing/2014/main" id="{5F5313E4-B1D0-6E4E-A656-DA3EE6B921A9}"/>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pic>
        <p:nvPicPr>
          <p:cNvPr id="6" name="Imagen 5">
            <a:extLst>
              <a:ext uri="{FF2B5EF4-FFF2-40B4-BE49-F238E27FC236}">
                <a16:creationId xmlns:a16="http://schemas.microsoft.com/office/drawing/2014/main" id="{261C7608-CBC0-F245-A1B7-039A83B54397}"/>
              </a:ext>
            </a:extLst>
          </p:cNvPr>
          <p:cNvPicPr>
            <a:picLocks noChangeAspect="1"/>
          </p:cNvPicPr>
          <p:nvPr/>
        </p:nvPicPr>
        <p:blipFill>
          <a:blip r:embed="rId3"/>
          <a:stretch>
            <a:fillRect/>
          </a:stretch>
        </p:blipFill>
        <p:spPr>
          <a:xfrm>
            <a:off x="7342910" y="2663535"/>
            <a:ext cx="4225636" cy="3169227"/>
          </a:xfrm>
          <a:prstGeom prst="rect">
            <a:avLst/>
          </a:prstGeom>
        </p:spPr>
      </p:pic>
      <p:pic>
        <p:nvPicPr>
          <p:cNvPr id="8" name="Imagen 7">
            <a:extLst>
              <a:ext uri="{FF2B5EF4-FFF2-40B4-BE49-F238E27FC236}">
                <a16:creationId xmlns:a16="http://schemas.microsoft.com/office/drawing/2014/main" id="{48D099C8-6C12-EA40-85FF-82F377251C2C}"/>
              </a:ext>
            </a:extLst>
          </p:cNvPr>
          <p:cNvPicPr>
            <a:picLocks noChangeAspect="1"/>
          </p:cNvPicPr>
          <p:nvPr/>
        </p:nvPicPr>
        <p:blipFill>
          <a:blip r:embed="rId4"/>
          <a:stretch>
            <a:fillRect/>
          </a:stretch>
        </p:blipFill>
        <p:spPr>
          <a:xfrm>
            <a:off x="2713647" y="2663535"/>
            <a:ext cx="4225637" cy="3169228"/>
          </a:xfrm>
          <a:prstGeom prst="rect">
            <a:avLst/>
          </a:prstGeom>
        </p:spPr>
      </p:pic>
    </p:spTree>
    <p:extLst>
      <p:ext uri="{BB962C8B-B14F-4D97-AF65-F5344CB8AC3E}">
        <p14:creationId xmlns:p14="http://schemas.microsoft.com/office/powerpoint/2010/main" val="11048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18ED292-4E4B-2549-883E-C00ABE06D3A4}"/>
              </a:ext>
            </a:extLst>
          </p:cNvPr>
          <p:cNvSpPr>
            <a:spLocks noGrp="1"/>
          </p:cNvSpPr>
          <p:nvPr>
            <p:ph type="title"/>
          </p:nvPr>
        </p:nvSpPr>
        <p:spPr/>
        <p:txBody>
          <a:bodyPr/>
          <a:lstStyle/>
          <a:p>
            <a:r>
              <a:rPr lang="es-ES" dirty="0"/>
              <a:t>Medidas «in situ»</a:t>
            </a:r>
          </a:p>
        </p:txBody>
      </p:sp>
      <p:sp>
        <p:nvSpPr>
          <p:cNvPr id="2" name="Marcador de contenido 1">
            <a:extLst>
              <a:ext uri="{FF2B5EF4-FFF2-40B4-BE49-F238E27FC236}">
                <a16:creationId xmlns:a16="http://schemas.microsoft.com/office/drawing/2014/main" id="{FA99E94F-8F5A-7641-A83D-730759187010}"/>
              </a:ext>
            </a:extLst>
          </p:cNvPr>
          <p:cNvSpPr>
            <a:spLocks noGrp="1"/>
          </p:cNvSpPr>
          <p:nvPr>
            <p:ph idx="1"/>
          </p:nvPr>
        </p:nvSpPr>
        <p:spPr/>
        <p:txBody>
          <a:bodyPr/>
          <a:lstStyle/>
          <a:p>
            <a:r>
              <a:rPr lang="es-ES_tradnl" dirty="0"/>
              <a:t>Se han realizado un total de 30 medidas tanto con mobiliario como sin él y con dos posiciones de fuente.</a:t>
            </a:r>
          </a:p>
          <a:p>
            <a:endParaRPr lang="es-ES_tradnl" dirty="0"/>
          </a:p>
          <a:p>
            <a:endParaRPr lang="es-ES_tradnl" dirty="0"/>
          </a:p>
        </p:txBody>
      </p:sp>
      <p:sp>
        <p:nvSpPr>
          <p:cNvPr id="3" name="Marcador de pie de página 2">
            <a:extLst>
              <a:ext uri="{FF2B5EF4-FFF2-40B4-BE49-F238E27FC236}">
                <a16:creationId xmlns:a16="http://schemas.microsoft.com/office/drawing/2014/main" id="{B543D2B2-E2DA-934C-A764-0D53FE402F3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grpSp>
        <p:nvGrpSpPr>
          <p:cNvPr id="9" name="Grupo 8">
            <a:extLst>
              <a:ext uri="{FF2B5EF4-FFF2-40B4-BE49-F238E27FC236}">
                <a16:creationId xmlns:a16="http://schemas.microsoft.com/office/drawing/2014/main" id="{09A0B83C-FCDC-7342-9A70-CCA31E7008E1}"/>
              </a:ext>
            </a:extLst>
          </p:cNvPr>
          <p:cNvGrpSpPr/>
          <p:nvPr/>
        </p:nvGrpSpPr>
        <p:grpSpPr>
          <a:xfrm>
            <a:off x="3982012" y="1769767"/>
            <a:ext cx="6386975" cy="4128655"/>
            <a:chOff x="4050948" y="1690254"/>
            <a:chExt cx="6386975" cy="4128655"/>
          </a:xfrm>
        </p:grpSpPr>
        <p:pic>
          <p:nvPicPr>
            <p:cNvPr id="6" name="Imagen 5">
              <a:extLst>
                <a:ext uri="{FF2B5EF4-FFF2-40B4-BE49-F238E27FC236}">
                  <a16:creationId xmlns:a16="http://schemas.microsoft.com/office/drawing/2014/main" id="{50E47531-0F68-6148-B6FD-54B17D14E7A7}"/>
                </a:ext>
              </a:extLst>
            </p:cNvPr>
            <p:cNvPicPr>
              <a:picLocks noChangeAspect="1"/>
            </p:cNvPicPr>
            <p:nvPr/>
          </p:nvPicPr>
          <p:blipFill>
            <a:blip r:embed="rId3"/>
            <a:stretch>
              <a:fillRect/>
            </a:stretch>
          </p:blipFill>
          <p:spPr>
            <a:xfrm>
              <a:off x="4050948" y="1690254"/>
              <a:ext cx="2502427" cy="4128655"/>
            </a:xfrm>
            <a:prstGeom prst="rect">
              <a:avLst/>
            </a:prstGeom>
          </p:spPr>
        </p:pic>
        <p:pic>
          <p:nvPicPr>
            <p:cNvPr id="8" name="Imagen 7">
              <a:extLst>
                <a:ext uri="{FF2B5EF4-FFF2-40B4-BE49-F238E27FC236}">
                  <a16:creationId xmlns:a16="http://schemas.microsoft.com/office/drawing/2014/main" id="{4EBBA845-609C-DE41-B103-5016A6D657E1}"/>
                </a:ext>
              </a:extLst>
            </p:cNvPr>
            <p:cNvPicPr>
              <a:picLocks noChangeAspect="1"/>
            </p:cNvPicPr>
            <p:nvPr/>
          </p:nvPicPr>
          <p:blipFill>
            <a:blip r:embed="rId4"/>
            <a:stretch>
              <a:fillRect/>
            </a:stretch>
          </p:blipFill>
          <p:spPr>
            <a:xfrm>
              <a:off x="7930503" y="1690254"/>
              <a:ext cx="2507420" cy="4128655"/>
            </a:xfrm>
            <a:prstGeom prst="rect">
              <a:avLst/>
            </a:prstGeom>
          </p:spPr>
        </p:pic>
      </p:grpSp>
    </p:spTree>
    <p:extLst>
      <p:ext uri="{BB962C8B-B14F-4D97-AF65-F5344CB8AC3E}">
        <p14:creationId xmlns:p14="http://schemas.microsoft.com/office/powerpoint/2010/main" val="342881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06E8D-3718-F945-99E5-CFC43D6AF25C}"/>
              </a:ext>
            </a:extLst>
          </p:cNvPr>
          <p:cNvSpPr>
            <a:spLocks noGrp="1"/>
          </p:cNvSpPr>
          <p:nvPr>
            <p:ph type="title"/>
          </p:nvPr>
        </p:nvSpPr>
        <p:spPr/>
        <p:txBody>
          <a:bodyPr/>
          <a:lstStyle/>
          <a:p>
            <a:r>
              <a:rPr lang="es-ES_tradnl" dirty="0"/>
              <a:t>Simulación</a:t>
            </a:r>
          </a:p>
        </p:txBody>
      </p:sp>
      <p:sp>
        <p:nvSpPr>
          <p:cNvPr id="3" name="Marcador de contenido 2">
            <a:extLst>
              <a:ext uri="{FF2B5EF4-FFF2-40B4-BE49-F238E27FC236}">
                <a16:creationId xmlns:a16="http://schemas.microsoft.com/office/drawing/2014/main" id="{6C74B4C0-ADAA-3848-892B-D19E519CCFFF}"/>
              </a:ext>
            </a:extLst>
          </p:cNvPr>
          <p:cNvSpPr>
            <a:spLocks noGrp="1"/>
          </p:cNvSpPr>
          <p:nvPr>
            <p:ph idx="1"/>
          </p:nvPr>
        </p:nvSpPr>
        <p:spPr/>
        <p:txBody>
          <a:bodyPr/>
          <a:lstStyle/>
          <a:p>
            <a:r>
              <a:rPr lang="es-ES_tradnl" dirty="0"/>
              <a:t>La simulación se ha realizado en EASE con la siguiente configuración:</a:t>
            </a:r>
          </a:p>
          <a:p>
            <a:endParaRPr lang="es-ES_tradnl" dirty="0"/>
          </a:p>
        </p:txBody>
      </p:sp>
      <p:sp>
        <p:nvSpPr>
          <p:cNvPr id="4" name="Marcador de pie de página 3">
            <a:extLst>
              <a:ext uri="{FF2B5EF4-FFF2-40B4-BE49-F238E27FC236}">
                <a16:creationId xmlns:a16="http://schemas.microsoft.com/office/drawing/2014/main" id="{5CDEAE9B-7F7E-D04F-BA26-27FDA2CED45B}"/>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pic>
        <p:nvPicPr>
          <p:cNvPr id="6" name="Imagen 5">
            <a:extLst>
              <a:ext uri="{FF2B5EF4-FFF2-40B4-BE49-F238E27FC236}">
                <a16:creationId xmlns:a16="http://schemas.microsoft.com/office/drawing/2014/main" id="{AB881A4E-D13E-154B-AC0B-BD339B0300F7}"/>
              </a:ext>
            </a:extLst>
          </p:cNvPr>
          <p:cNvPicPr>
            <a:picLocks noChangeAspect="1"/>
          </p:cNvPicPr>
          <p:nvPr/>
        </p:nvPicPr>
        <p:blipFill>
          <a:blip r:embed="rId3"/>
          <a:stretch>
            <a:fillRect/>
          </a:stretch>
        </p:blipFill>
        <p:spPr>
          <a:xfrm>
            <a:off x="3079170" y="1620982"/>
            <a:ext cx="8192660" cy="4247499"/>
          </a:xfrm>
          <a:prstGeom prst="rect">
            <a:avLst/>
          </a:prstGeom>
        </p:spPr>
      </p:pic>
    </p:spTree>
    <p:extLst>
      <p:ext uri="{BB962C8B-B14F-4D97-AF65-F5344CB8AC3E}">
        <p14:creationId xmlns:p14="http://schemas.microsoft.com/office/powerpoint/2010/main" val="221085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06E8D-3718-F945-99E5-CFC43D6AF25C}"/>
              </a:ext>
            </a:extLst>
          </p:cNvPr>
          <p:cNvSpPr>
            <a:spLocks noGrp="1"/>
          </p:cNvSpPr>
          <p:nvPr>
            <p:ph type="title"/>
          </p:nvPr>
        </p:nvSpPr>
        <p:spPr/>
        <p:txBody>
          <a:bodyPr/>
          <a:lstStyle/>
          <a:p>
            <a:r>
              <a:rPr lang="es-ES_tradnl" dirty="0"/>
              <a:t>Simulación</a:t>
            </a:r>
          </a:p>
        </p:txBody>
      </p:sp>
      <p:sp>
        <p:nvSpPr>
          <p:cNvPr id="3" name="Marcador de contenido 2">
            <a:extLst>
              <a:ext uri="{FF2B5EF4-FFF2-40B4-BE49-F238E27FC236}">
                <a16:creationId xmlns:a16="http://schemas.microsoft.com/office/drawing/2014/main" id="{6C74B4C0-ADAA-3848-892B-D19E519CCFFF}"/>
              </a:ext>
            </a:extLst>
          </p:cNvPr>
          <p:cNvSpPr>
            <a:spLocks noGrp="1"/>
          </p:cNvSpPr>
          <p:nvPr>
            <p:ph idx="1"/>
          </p:nvPr>
        </p:nvSpPr>
        <p:spPr/>
        <p:txBody>
          <a:bodyPr/>
          <a:lstStyle/>
          <a:p>
            <a:r>
              <a:rPr lang="es-ES_tradnl" dirty="0"/>
              <a:t>Los diseños de los modelos son los siguientes:</a:t>
            </a:r>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r>
              <a:rPr lang="es-ES_tradnl" dirty="0"/>
              <a:t>Para la obtención y procesado de los datos de las respuestas impulsivas (texto plano) se han desarrollado dos herramientas disponibles en GitHub:</a:t>
            </a:r>
            <a:endParaRPr lang="es-ES_tradnl" b="1" dirty="0"/>
          </a:p>
          <a:p>
            <a:endParaRPr lang="es-ES_tradnl" dirty="0"/>
          </a:p>
          <a:p>
            <a:endParaRPr lang="es-ES_tradnl" dirty="0"/>
          </a:p>
        </p:txBody>
      </p:sp>
      <p:sp>
        <p:nvSpPr>
          <p:cNvPr id="4" name="Marcador de pie de página 3">
            <a:extLst>
              <a:ext uri="{FF2B5EF4-FFF2-40B4-BE49-F238E27FC236}">
                <a16:creationId xmlns:a16="http://schemas.microsoft.com/office/drawing/2014/main" id="{5CDEAE9B-7F7E-D04F-BA26-27FDA2CED45B}"/>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pic>
        <p:nvPicPr>
          <p:cNvPr id="7" name="Imagen 6">
            <a:extLst>
              <a:ext uri="{FF2B5EF4-FFF2-40B4-BE49-F238E27FC236}">
                <a16:creationId xmlns:a16="http://schemas.microsoft.com/office/drawing/2014/main" id="{489AA03B-542D-4444-A556-BC5ED3F67EA4}"/>
              </a:ext>
            </a:extLst>
          </p:cNvPr>
          <p:cNvPicPr>
            <a:picLocks noChangeAspect="1"/>
          </p:cNvPicPr>
          <p:nvPr/>
        </p:nvPicPr>
        <p:blipFill>
          <a:blip r:embed="rId3"/>
          <a:stretch>
            <a:fillRect/>
          </a:stretch>
        </p:blipFill>
        <p:spPr>
          <a:xfrm>
            <a:off x="3171750" y="1482761"/>
            <a:ext cx="7887547" cy="2398590"/>
          </a:xfrm>
          <a:prstGeom prst="rect">
            <a:avLst/>
          </a:prstGeom>
        </p:spPr>
      </p:pic>
      <p:pic>
        <p:nvPicPr>
          <p:cNvPr id="9" name="Imagen 8">
            <a:extLst>
              <a:ext uri="{FF2B5EF4-FFF2-40B4-BE49-F238E27FC236}">
                <a16:creationId xmlns:a16="http://schemas.microsoft.com/office/drawing/2014/main" id="{1731C631-E519-FA41-BE70-F91127710E5F}"/>
              </a:ext>
            </a:extLst>
          </p:cNvPr>
          <p:cNvPicPr>
            <a:picLocks noChangeAspect="1"/>
          </p:cNvPicPr>
          <p:nvPr/>
        </p:nvPicPr>
        <p:blipFill>
          <a:blip r:embed="rId4"/>
          <a:stretch>
            <a:fillRect/>
          </a:stretch>
        </p:blipFill>
        <p:spPr>
          <a:xfrm>
            <a:off x="4539661" y="4604606"/>
            <a:ext cx="2319383" cy="1304653"/>
          </a:xfrm>
          <a:prstGeom prst="rect">
            <a:avLst/>
          </a:prstGeom>
        </p:spPr>
      </p:pic>
      <p:sp>
        <p:nvSpPr>
          <p:cNvPr id="12" name="CuadroTexto 11">
            <a:extLst>
              <a:ext uri="{FF2B5EF4-FFF2-40B4-BE49-F238E27FC236}">
                <a16:creationId xmlns:a16="http://schemas.microsoft.com/office/drawing/2014/main" id="{581AB513-C4DA-B04B-A623-4CA42E217824}"/>
              </a:ext>
            </a:extLst>
          </p:cNvPr>
          <p:cNvSpPr txBox="1"/>
          <p:nvPr/>
        </p:nvSpPr>
        <p:spPr>
          <a:xfrm>
            <a:off x="7623835" y="5026099"/>
            <a:ext cx="2886688" cy="461665"/>
          </a:xfrm>
          <a:prstGeom prst="rect">
            <a:avLst/>
          </a:prstGeom>
          <a:noFill/>
        </p:spPr>
        <p:txBody>
          <a:bodyPr wrap="none" rtlCol="0" anchor="ctr">
            <a:spAutoFit/>
          </a:bodyPr>
          <a:lstStyle/>
          <a:p>
            <a:r>
              <a:rPr lang="es-ES_tradnl" sz="2400" b="1" dirty="0"/>
              <a:t>EASEPostFile2Matlab</a:t>
            </a:r>
            <a:endParaRPr lang="es-ES_tradnl" sz="2400" dirty="0"/>
          </a:p>
        </p:txBody>
      </p:sp>
    </p:spTree>
    <p:extLst>
      <p:ext uri="{BB962C8B-B14F-4D97-AF65-F5344CB8AC3E}">
        <p14:creationId xmlns:p14="http://schemas.microsoft.com/office/powerpoint/2010/main" val="75291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310ADA-0DC8-234B-B465-25FD73453BBC}"/>
              </a:ext>
            </a:extLst>
          </p:cNvPr>
          <p:cNvSpPr>
            <a:spLocks noGrp="1"/>
          </p:cNvSpPr>
          <p:nvPr>
            <p:ph type="title"/>
          </p:nvPr>
        </p:nvSpPr>
        <p:spPr/>
        <p:txBody>
          <a:bodyPr/>
          <a:lstStyle/>
          <a:p>
            <a:r>
              <a:rPr lang="es-ES" dirty="0"/>
              <a:t>«In situ» y simulación – Aula amueblada – 2 ms</a:t>
            </a:r>
          </a:p>
        </p:txBody>
      </p:sp>
      <p:sp>
        <p:nvSpPr>
          <p:cNvPr id="3" name="Marcador de pie de página 2">
            <a:extLst>
              <a:ext uri="{FF2B5EF4-FFF2-40B4-BE49-F238E27FC236}">
                <a16:creationId xmlns:a16="http://schemas.microsoft.com/office/drawing/2014/main" id="{01886391-C0DE-3541-B03C-FB66E6F4FB6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
        <p:nvSpPr>
          <p:cNvPr id="9" name="Marcador de contenido 8">
            <a:extLst>
              <a:ext uri="{FF2B5EF4-FFF2-40B4-BE49-F238E27FC236}">
                <a16:creationId xmlns:a16="http://schemas.microsoft.com/office/drawing/2014/main" id="{ECB94FF6-6B97-D045-B8B9-FD595F73D2A2}"/>
              </a:ext>
            </a:extLst>
          </p:cNvPr>
          <p:cNvSpPr>
            <a:spLocks noGrp="1"/>
          </p:cNvSpPr>
          <p:nvPr>
            <p:ph idx="1"/>
          </p:nvPr>
        </p:nvSpPr>
        <p:spPr/>
        <p:txBody>
          <a:bodyPr/>
          <a:lstStyle/>
          <a:p>
            <a:r>
              <a:rPr lang="es-ES_tradnl" dirty="0"/>
              <a:t>Campos directo y reverberado en el aula EP/0-26M con mobiliario simulado en EASE. Se muestran las curvas in situ (negro).</a:t>
            </a:r>
          </a:p>
        </p:txBody>
      </p:sp>
      <p:pic>
        <p:nvPicPr>
          <p:cNvPr id="13" name="Imagen 12">
            <a:extLst>
              <a:ext uri="{FF2B5EF4-FFF2-40B4-BE49-F238E27FC236}">
                <a16:creationId xmlns:a16="http://schemas.microsoft.com/office/drawing/2014/main" id="{B83A508B-850A-1D40-BF57-62BD282207DA}"/>
              </a:ext>
            </a:extLst>
          </p:cNvPr>
          <p:cNvPicPr>
            <a:picLocks noChangeAspect="1"/>
          </p:cNvPicPr>
          <p:nvPr/>
        </p:nvPicPr>
        <p:blipFill>
          <a:blip r:embed="rId3"/>
          <a:stretch>
            <a:fillRect/>
          </a:stretch>
        </p:blipFill>
        <p:spPr>
          <a:xfrm>
            <a:off x="2829224" y="2072987"/>
            <a:ext cx="8902700" cy="3543300"/>
          </a:xfrm>
          <a:prstGeom prst="rect">
            <a:avLst/>
          </a:prstGeom>
        </p:spPr>
      </p:pic>
      <p:sp>
        <p:nvSpPr>
          <p:cNvPr id="14" name="CuadroTexto 13">
            <a:extLst>
              <a:ext uri="{FF2B5EF4-FFF2-40B4-BE49-F238E27FC236}">
                <a16:creationId xmlns:a16="http://schemas.microsoft.com/office/drawing/2014/main" id="{6DEA6E2E-8C7D-2048-B772-9166E6C8AB3F}"/>
              </a:ext>
            </a:extLst>
          </p:cNvPr>
          <p:cNvSpPr txBox="1"/>
          <p:nvPr/>
        </p:nvSpPr>
        <p:spPr>
          <a:xfrm>
            <a:off x="4710545" y="1957596"/>
            <a:ext cx="1039092" cy="369332"/>
          </a:xfrm>
          <a:prstGeom prst="rect">
            <a:avLst/>
          </a:prstGeom>
          <a:noFill/>
        </p:spPr>
        <p:txBody>
          <a:bodyPr wrap="square" rtlCol="0">
            <a:spAutoFit/>
          </a:bodyPr>
          <a:lstStyle/>
          <a:p>
            <a:pPr algn="ctr"/>
            <a:r>
              <a:rPr lang="es-ES_tradnl" dirty="0"/>
              <a:t>Esquina</a:t>
            </a:r>
          </a:p>
        </p:txBody>
      </p:sp>
      <p:sp>
        <p:nvSpPr>
          <p:cNvPr id="15" name="CuadroTexto 14">
            <a:extLst>
              <a:ext uri="{FF2B5EF4-FFF2-40B4-BE49-F238E27FC236}">
                <a16:creationId xmlns:a16="http://schemas.microsoft.com/office/drawing/2014/main" id="{FEDAB3DC-4743-0F4C-8A95-8F04F1DE3607}"/>
              </a:ext>
            </a:extLst>
          </p:cNvPr>
          <p:cNvSpPr txBox="1"/>
          <p:nvPr/>
        </p:nvSpPr>
        <p:spPr>
          <a:xfrm>
            <a:off x="9116291" y="1961701"/>
            <a:ext cx="1039092" cy="369332"/>
          </a:xfrm>
          <a:prstGeom prst="rect">
            <a:avLst/>
          </a:prstGeom>
          <a:noFill/>
        </p:spPr>
        <p:txBody>
          <a:bodyPr wrap="square" rtlCol="0">
            <a:spAutoFit/>
          </a:bodyPr>
          <a:lstStyle/>
          <a:p>
            <a:pPr algn="ctr"/>
            <a:r>
              <a:rPr lang="es-ES_tradnl" dirty="0"/>
              <a:t>Centro</a:t>
            </a:r>
          </a:p>
        </p:txBody>
      </p:sp>
    </p:spTree>
    <p:extLst>
      <p:ext uri="{BB962C8B-B14F-4D97-AF65-F5344CB8AC3E}">
        <p14:creationId xmlns:p14="http://schemas.microsoft.com/office/powerpoint/2010/main" val="20825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310ADA-0DC8-234B-B465-25FD73453BBC}"/>
              </a:ext>
            </a:extLst>
          </p:cNvPr>
          <p:cNvSpPr>
            <a:spLocks noGrp="1"/>
          </p:cNvSpPr>
          <p:nvPr>
            <p:ph type="title"/>
          </p:nvPr>
        </p:nvSpPr>
        <p:spPr/>
        <p:txBody>
          <a:bodyPr/>
          <a:lstStyle/>
          <a:p>
            <a:r>
              <a:rPr lang="es-ES" dirty="0"/>
              <a:t>«In situ» y simulación – Aula amueblada – 50 ms</a:t>
            </a:r>
          </a:p>
        </p:txBody>
      </p:sp>
      <p:sp>
        <p:nvSpPr>
          <p:cNvPr id="3" name="Marcador de pie de página 2">
            <a:extLst>
              <a:ext uri="{FF2B5EF4-FFF2-40B4-BE49-F238E27FC236}">
                <a16:creationId xmlns:a16="http://schemas.microsoft.com/office/drawing/2014/main" id="{01886391-C0DE-3541-B03C-FB66E6F4FB6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
        <p:nvSpPr>
          <p:cNvPr id="9" name="Marcador de contenido 8">
            <a:extLst>
              <a:ext uri="{FF2B5EF4-FFF2-40B4-BE49-F238E27FC236}">
                <a16:creationId xmlns:a16="http://schemas.microsoft.com/office/drawing/2014/main" id="{ECB94FF6-6B97-D045-B8B9-FD595F73D2A2}"/>
              </a:ext>
            </a:extLst>
          </p:cNvPr>
          <p:cNvSpPr>
            <a:spLocks noGrp="1"/>
          </p:cNvSpPr>
          <p:nvPr>
            <p:ph idx="1"/>
          </p:nvPr>
        </p:nvSpPr>
        <p:spPr/>
        <p:txBody>
          <a:bodyPr/>
          <a:lstStyle/>
          <a:p>
            <a:r>
              <a:rPr lang="es-ES_tradnl" dirty="0"/>
              <a:t>Campos útil y perjudicial en el aula EP/0-26M con mobiliario simulado en EASE. Se muestran las curvas in situ (negro).</a:t>
            </a:r>
          </a:p>
        </p:txBody>
      </p:sp>
      <p:pic>
        <p:nvPicPr>
          <p:cNvPr id="13" name="Imagen 12">
            <a:extLst>
              <a:ext uri="{FF2B5EF4-FFF2-40B4-BE49-F238E27FC236}">
                <a16:creationId xmlns:a16="http://schemas.microsoft.com/office/drawing/2014/main" id="{B83A508B-850A-1D40-BF57-62BD282207DA}"/>
              </a:ext>
            </a:extLst>
          </p:cNvPr>
          <p:cNvPicPr>
            <a:picLocks noChangeAspect="1"/>
          </p:cNvPicPr>
          <p:nvPr/>
        </p:nvPicPr>
        <p:blipFill>
          <a:blip r:embed="rId3"/>
          <a:stretch>
            <a:fillRect/>
          </a:stretch>
        </p:blipFill>
        <p:spPr>
          <a:xfrm>
            <a:off x="2829224" y="2113521"/>
            <a:ext cx="8902700" cy="3517652"/>
          </a:xfrm>
          <a:prstGeom prst="rect">
            <a:avLst/>
          </a:prstGeom>
        </p:spPr>
      </p:pic>
      <p:sp>
        <p:nvSpPr>
          <p:cNvPr id="14" name="CuadroTexto 13">
            <a:extLst>
              <a:ext uri="{FF2B5EF4-FFF2-40B4-BE49-F238E27FC236}">
                <a16:creationId xmlns:a16="http://schemas.microsoft.com/office/drawing/2014/main" id="{6DEA6E2E-8C7D-2048-B772-9166E6C8AB3F}"/>
              </a:ext>
            </a:extLst>
          </p:cNvPr>
          <p:cNvSpPr txBox="1"/>
          <p:nvPr/>
        </p:nvSpPr>
        <p:spPr>
          <a:xfrm>
            <a:off x="4710545" y="1957596"/>
            <a:ext cx="1039092" cy="369332"/>
          </a:xfrm>
          <a:prstGeom prst="rect">
            <a:avLst/>
          </a:prstGeom>
          <a:noFill/>
        </p:spPr>
        <p:txBody>
          <a:bodyPr wrap="square" rtlCol="0">
            <a:spAutoFit/>
          </a:bodyPr>
          <a:lstStyle/>
          <a:p>
            <a:pPr algn="ctr"/>
            <a:r>
              <a:rPr lang="es-ES_tradnl" dirty="0"/>
              <a:t>Esquina</a:t>
            </a:r>
          </a:p>
        </p:txBody>
      </p:sp>
      <p:sp>
        <p:nvSpPr>
          <p:cNvPr id="15" name="CuadroTexto 14">
            <a:extLst>
              <a:ext uri="{FF2B5EF4-FFF2-40B4-BE49-F238E27FC236}">
                <a16:creationId xmlns:a16="http://schemas.microsoft.com/office/drawing/2014/main" id="{FEDAB3DC-4743-0F4C-8A95-8F04F1DE3607}"/>
              </a:ext>
            </a:extLst>
          </p:cNvPr>
          <p:cNvSpPr txBox="1"/>
          <p:nvPr/>
        </p:nvSpPr>
        <p:spPr>
          <a:xfrm>
            <a:off x="9116291" y="1961701"/>
            <a:ext cx="1039092" cy="369332"/>
          </a:xfrm>
          <a:prstGeom prst="rect">
            <a:avLst/>
          </a:prstGeom>
          <a:noFill/>
        </p:spPr>
        <p:txBody>
          <a:bodyPr wrap="square" rtlCol="0">
            <a:spAutoFit/>
          </a:bodyPr>
          <a:lstStyle/>
          <a:p>
            <a:pPr algn="ctr"/>
            <a:r>
              <a:rPr lang="es-ES_tradnl" dirty="0"/>
              <a:t>Centro</a:t>
            </a:r>
          </a:p>
        </p:txBody>
      </p:sp>
    </p:spTree>
    <p:extLst>
      <p:ext uri="{BB962C8B-B14F-4D97-AF65-F5344CB8AC3E}">
        <p14:creationId xmlns:p14="http://schemas.microsoft.com/office/powerpoint/2010/main" val="141004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310ADA-0DC8-234B-B465-25FD73453BBC}"/>
              </a:ext>
            </a:extLst>
          </p:cNvPr>
          <p:cNvSpPr>
            <a:spLocks noGrp="1"/>
          </p:cNvSpPr>
          <p:nvPr>
            <p:ph type="title"/>
          </p:nvPr>
        </p:nvSpPr>
        <p:spPr/>
        <p:txBody>
          <a:bodyPr/>
          <a:lstStyle/>
          <a:p>
            <a:r>
              <a:rPr lang="es-ES" dirty="0"/>
              <a:t>«In situ» y simulación – Aula vacía – 2 ms</a:t>
            </a:r>
          </a:p>
        </p:txBody>
      </p:sp>
      <p:sp>
        <p:nvSpPr>
          <p:cNvPr id="3" name="Marcador de pie de página 2">
            <a:extLst>
              <a:ext uri="{FF2B5EF4-FFF2-40B4-BE49-F238E27FC236}">
                <a16:creationId xmlns:a16="http://schemas.microsoft.com/office/drawing/2014/main" id="{01886391-C0DE-3541-B03C-FB66E6F4FB60}"/>
              </a:ext>
            </a:extLst>
          </p:cNvPr>
          <p:cNvSpPr>
            <a:spLocks noGrp="1"/>
          </p:cNvSpPr>
          <p:nvPr>
            <p:ph type="ftr" sz="quarter" idx="10"/>
          </p:nvPr>
        </p:nvSpPr>
        <p:spPr/>
        <p:txBody>
          <a:bodyPr/>
          <a:lstStyle/>
          <a:p>
            <a:r>
              <a:rPr lang="es-ES"/>
              <a:t>Campo directo (útil) / reverberado (perjudicial). Resultados experimentales frente a simulación en EASE. Plens y Guarinos. 2018</a:t>
            </a:r>
            <a:endParaRPr lang="es-ES" dirty="0"/>
          </a:p>
        </p:txBody>
      </p:sp>
      <p:sp>
        <p:nvSpPr>
          <p:cNvPr id="9" name="Marcador de contenido 8">
            <a:extLst>
              <a:ext uri="{FF2B5EF4-FFF2-40B4-BE49-F238E27FC236}">
                <a16:creationId xmlns:a16="http://schemas.microsoft.com/office/drawing/2014/main" id="{ECB94FF6-6B97-D045-B8B9-FD595F73D2A2}"/>
              </a:ext>
            </a:extLst>
          </p:cNvPr>
          <p:cNvSpPr>
            <a:spLocks noGrp="1"/>
          </p:cNvSpPr>
          <p:nvPr>
            <p:ph idx="1"/>
          </p:nvPr>
        </p:nvSpPr>
        <p:spPr/>
        <p:txBody>
          <a:bodyPr/>
          <a:lstStyle/>
          <a:p>
            <a:r>
              <a:rPr lang="es-ES_tradnl" dirty="0"/>
              <a:t>Campos directo y reverberado en el aula EP/0-26M sin mobiliario simulado en EASE. Se muestran las curvas in situ (negro).</a:t>
            </a:r>
          </a:p>
        </p:txBody>
      </p:sp>
      <p:pic>
        <p:nvPicPr>
          <p:cNvPr id="13" name="Imagen 12">
            <a:extLst>
              <a:ext uri="{FF2B5EF4-FFF2-40B4-BE49-F238E27FC236}">
                <a16:creationId xmlns:a16="http://schemas.microsoft.com/office/drawing/2014/main" id="{B83A508B-850A-1D40-BF57-62BD282207DA}"/>
              </a:ext>
            </a:extLst>
          </p:cNvPr>
          <p:cNvPicPr>
            <a:picLocks noChangeAspect="1"/>
          </p:cNvPicPr>
          <p:nvPr/>
        </p:nvPicPr>
        <p:blipFill>
          <a:blip r:embed="rId3"/>
          <a:stretch>
            <a:fillRect/>
          </a:stretch>
        </p:blipFill>
        <p:spPr>
          <a:xfrm>
            <a:off x="2787659" y="2111926"/>
            <a:ext cx="8902700" cy="3520841"/>
          </a:xfrm>
          <a:prstGeom prst="rect">
            <a:avLst/>
          </a:prstGeom>
        </p:spPr>
      </p:pic>
      <p:sp>
        <p:nvSpPr>
          <p:cNvPr id="14" name="CuadroTexto 13">
            <a:extLst>
              <a:ext uri="{FF2B5EF4-FFF2-40B4-BE49-F238E27FC236}">
                <a16:creationId xmlns:a16="http://schemas.microsoft.com/office/drawing/2014/main" id="{6DEA6E2E-8C7D-2048-B772-9166E6C8AB3F}"/>
              </a:ext>
            </a:extLst>
          </p:cNvPr>
          <p:cNvSpPr txBox="1"/>
          <p:nvPr/>
        </p:nvSpPr>
        <p:spPr>
          <a:xfrm>
            <a:off x="4710545" y="1957596"/>
            <a:ext cx="1039092" cy="369332"/>
          </a:xfrm>
          <a:prstGeom prst="rect">
            <a:avLst/>
          </a:prstGeom>
          <a:noFill/>
        </p:spPr>
        <p:txBody>
          <a:bodyPr wrap="square" rtlCol="0">
            <a:spAutoFit/>
          </a:bodyPr>
          <a:lstStyle/>
          <a:p>
            <a:pPr algn="ctr"/>
            <a:r>
              <a:rPr lang="es-ES_tradnl" dirty="0"/>
              <a:t>Esquina</a:t>
            </a:r>
          </a:p>
        </p:txBody>
      </p:sp>
      <p:sp>
        <p:nvSpPr>
          <p:cNvPr id="15" name="CuadroTexto 14">
            <a:extLst>
              <a:ext uri="{FF2B5EF4-FFF2-40B4-BE49-F238E27FC236}">
                <a16:creationId xmlns:a16="http://schemas.microsoft.com/office/drawing/2014/main" id="{FEDAB3DC-4743-0F4C-8A95-8F04F1DE3607}"/>
              </a:ext>
            </a:extLst>
          </p:cNvPr>
          <p:cNvSpPr txBox="1"/>
          <p:nvPr/>
        </p:nvSpPr>
        <p:spPr>
          <a:xfrm>
            <a:off x="9116291" y="1961701"/>
            <a:ext cx="1039092" cy="369332"/>
          </a:xfrm>
          <a:prstGeom prst="rect">
            <a:avLst/>
          </a:prstGeom>
          <a:noFill/>
        </p:spPr>
        <p:txBody>
          <a:bodyPr wrap="square" rtlCol="0">
            <a:spAutoFit/>
          </a:bodyPr>
          <a:lstStyle/>
          <a:p>
            <a:pPr algn="ctr"/>
            <a:r>
              <a:rPr lang="es-ES_tradnl" dirty="0"/>
              <a:t>Centro</a:t>
            </a:r>
          </a:p>
        </p:txBody>
      </p:sp>
    </p:spTree>
    <p:extLst>
      <p:ext uri="{BB962C8B-B14F-4D97-AF65-F5344CB8AC3E}">
        <p14:creationId xmlns:p14="http://schemas.microsoft.com/office/powerpoint/2010/main" val="635764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 val="OLD"/>
</p:tagLst>
</file>

<file path=ppt/tags/tag10.xml><?xml version="1.0" encoding="utf-8"?>
<p:tagLst xmlns:a="http://schemas.openxmlformats.org/drawingml/2006/main" xmlns:r="http://schemas.openxmlformats.org/officeDocument/2006/relationships" xmlns:p="http://schemas.openxmlformats.org/presentationml/2006/main">
  <p:tag name="SHAPE" val="OLD"/>
</p:tagLst>
</file>

<file path=ppt/tags/tag2.xml><?xml version="1.0" encoding="utf-8"?>
<p:tagLst xmlns:a="http://schemas.openxmlformats.org/drawingml/2006/main" xmlns:r="http://schemas.openxmlformats.org/officeDocument/2006/relationships" xmlns:p="http://schemas.openxmlformats.org/presentationml/2006/main">
  <p:tag name="SHAPE" val="OLD"/>
</p:tagLst>
</file>

<file path=ppt/tags/tag3.xml><?xml version="1.0" encoding="utf-8"?>
<p:tagLst xmlns:a="http://schemas.openxmlformats.org/drawingml/2006/main" xmlns:r="http://schemas.openxmlformats.org/officeDocument/2006/relationships" xmlns:p="http://schemas.openxmlformats.org/presentationml/2006/main">
  <p:tag name="SHAPE" val="OLD"/>
</p:tagLst>
</file>

<file path=ppt/tags/tag4.xml><?xml version="1.0" encoding="utf-8"?>
<p:tagLst xmlns:a="http://schemas.openxmlformats.org/drawingml/2006/main" xmlns:r="http://schemas.openxmlformats.org/officeDocument/2006/relationships" xmlns:p="http://schemas.openxmlformats.org/presentationml/2006/main">
  <p:tag name="SHAPE" val="OLD"/>
</p:tagLst>
</file>

<file path=ppt/tags/tag5.xml><?xml version="1.0" encoding="utf-8"?>
<p:tagLst xmlns:a="http://schemas.openxmlformats.org/drawingml/2006/main" xmlns:r="http://schemas.openxmlformats.org/officeDocument/2006/relationships" xmlns:p="http://schemas.openxmlformats.org/presentationml/2006/main">
  <p:tag name="SHAPE" val="OLD"/>
</p:tagLst>
</file>

<file path=ppt/tags/tag6.xml><?xml version="1.0" encoding="utf-8"?>
<p:tagLst xmlns:a="http://schemas.openxmlformats.org/drawingml/2006/main" xmlns:r="http://schemas.openxmlformats.org/officeDocument/2006/relationships" xmlns:p="http://schemas.openxmlformats.org/presentationml/2006/main">
  <p:tag name="SHAPE" val="OLD"/>
</p:tagLst>
</file>

<file path=ppt/tags/tag7.xml><?xml version="1.0" encoding="utf-8"?>
<p:tagLst xmlns:a="http://schemas.openxmlformats.org/drawingml/2006/main" xmlns:r="http://schemas.openxmlformats.org/officeDocument/2006/relationships" xmlns:p="http://schemas.openxmlformats.org/presentationml/2006/main">
  <p:tag name="SHAPE" val="OLD"/>
</p:tagLst>
</file>

<file path=ppt/tags/tag8.xml><?xml version="1.0" encoding="utf-8"?>
<p:tagLst xmlns:a="http://schemas.openxmlformats.org/drawingml/2006/main" xmlns:r="http://schemas.openxmlformats.org/officeDocument/2006/relationships" xmlns:p="http://schemas.openxmlformats.org/presentationml/2006/main">
  <p:tag name="SHAPE" val="OLD"/>
</p:tagLst>
</file>

<file path=ppt/tags/tag9.xml><?xml version="1.0" encoding="utf-8"?>
<p:tagLst xmlns:a="http://schemas.openxmlformats.org/drawingml/2006/main" xmlns:r="http://schemas.openxmlformats.org/officeDocument/2006/relationships" xmlns:p="http://schemas.openxmlformats.org/presentationml/2006/main">
  <p:tag name="SHAPE" val="OLD"/>
</p:tagLst>
</file>

<file path=ppt/theme/theme1.xml><?xml version="1.0" encoding="utf-8"?>
<a:theme xmlns:a="http://schemas.openxmlformats.org/drawingml/2006/main" name="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dic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dic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dic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dic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dic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ra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3501</TotalTime>
  <Words>915</Words>
  <Application>Microsoft Macintosh PowerPoint</Application>
  <PresentationFormat>Panorámica</PresentationFormat>
  <Paragraphs>84</Paragraphs>
  <Slides>12</Slides>
  <Notes>10</Notes>
  <HiddenSlides>0</HiddenSlides>
  <MMClips>0</MMClips>
  <ScaleCrop>false</ScaleCrop>
  <HeadingPairs>
    <vt:vector size="6" baseType="variant">
      <vt:variant>
        <vt:lpstr>Fuentes usadas</vt:lpstr>
      </vt:variant>
      <vt:variant>
        <vt:i4>4</vt:i4>
      </vt:variant>
      <vt:variant>
        <vt:lpstr>Tema</vt:lpstr>
      </vt:variant>
      <vt:variant>
        <vt:i4>7</vt:i4>
      </vt:variant>
      <vt:variant>
        <vt:lpstr>Títulos de diapositiva</vt:lpstr>
      </vt:variant>
      <vt:variant>
        <vt:i4>12</vt:i4>
      </vt:variant>
    </vt:vector>
  </HeadingPairs>
  <TitlesOfParts>
    <vt:vector size="23" baseType="lpstr">
      <vt:lpstr>Arial</vt:lpstr>
      <vt:lpstr>Calibri</vt:lpstr>
      <vt:lpstr>Calibri Light</vt:lpstr>
      <vt:lpstr>Helvetica</vt:lpstr>
      <vt:lpstr>Portada</vt:lpstr>
      <vt:lpstr>Indice 1</vt:lpstr>
      <vt:lpstr>Indice 2</vt:lpstr>
      <vt:lpstr>Indice 3</vt:lpstr>
      <vt:lpstr>Indice 4</vt:lpstr>
      <vt:lpstr>Indice 5</vt:lpstr>
      <vt:lpstr>Contraportada</vt:lpstr>
      <vt:lpstr>CAMPO DIRECTO (ÚTIL) / REVERBERADO (PERJUDICIAL). </vt:lpstr>
      <vt:lpstr>Introducción</vt:lpstr>
      <vt:lpstr>Objetivos</vt:lpstr>
      <vt:lpstr>Medidas «in situ»</vt:lpstr>
      <vt:lpstr>Simulación</vt:lpstr>
      <vt:lpstr>Simulación</vt:lpstr>
      <vt:lpstr>«In situ» y simulación – Aula amueblada – 2 ms</vt:lpstr>
      <vt:lpstr>«In situ» y simulación – Aula amueblada – 50 ms</vt:lpstr>
      <vt:lpstr>«In situ» y simulación – Aula vacía – 2 ms</vt:lpstr>
      <vt:lpstr>«In situ» y simulación – Aula vacía – 50 ms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MANUEL REQUENA PLENS</dc:creator>
  <cp:lastModifiedBy>JOSE MANUEL REQUENA PLENS</cp:lastModifiedBy>
  <cp:revision>73</cp:revision>
  <cp:lastPrinted>2018-10-12T15:11:52Z</cp:lastPrinted>
  <dcterms:created xsi:type="dcterms:W3CDTF">2018-10-12T13:11:51Z</dcterms:created>
  <dcterms:modified xsi:type="dcterms:W3CDTF">2018-11-10T10:38:12Z</dcterms:modified>
</cp:coreProperties>
</file>